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2" r:id="rId2"/>
  </p:sldMasterIdLst>
  <p:notesMasterIdLst>
    <p:notesMasterId r:id="rId39"/>
  </p:notesMasterIdLst>
  <p:sldIdLst>
    <p:sldId id="258" r:id="rId3"/>
    <p:sldId id="275" r:id="rId4"/>
    <p:sldId id="383" r:id="rId5"/>
    <p:sldId id="273" r:id="rId6"/>
    <p:sldId id="384" r:id="rId7"/>
    <p:sldId id="409" r:id="rId8"/>
    <p:sldId id="407" r:id="rId9"/>
    <p:sldId id="408" r:id="rId10"/>
    <p:sldId id="386" r:id="rId11"/>
    <p:sldId id="410" r:id="rId12"/>
    <p:sldId id="388" r:id="rId13"/>
    <p:sldId id="394" r:id="rId14"/>
    <p:sldId id="393" r:id="rId15"/>
    <p:sldId id="416" r:id="rId16"/>
    <p:sldId id="412" r:id="rId17"/>
    <p:sldId id="413" r:id="rId18"/>
    <p:sldId id="417" r:id="rId19"/>
    <p:sldId id="419" r:id="rId20"/>
    <p:sldId id="421" r:id="rId21"/>
    <p:sldId id="422" r:id="rId22"/>
    <p:sldId id="423" r:id="rId23"/>
    <p:sldId id="425" r:id="rId24"/>
    <p:sldId id="426" r:id="rId25"/>
    <p:sldId id="427" r:id="rId26"/>
    <p:sldId id="428" r:id="rId27"/>
    <p:sldId id="420" r:id="rId28"/>
    <p:sldId id="429" r:id="rId29"/>
    <p:sldId id="431" r:id="rId30"/>
    <p:sldId id="430" r:id="rId31"/>
    <p:sldId id="432" r:id="rId32"/>
    <p:sldId id="418" r:id="rId33"/>
    <p:sldId id="433" r:id="rId34"/>
    <p:sldId id="434" r:id="rId35"/>
    <p:sldId id="438" r:id="rId36"/>
    <p:sldId id="439" r:id="rId37"/>
    <p:sldId id="436" r:id="rId3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7BF"/>
    <a:srgbClr val="A2A2A2"/>
    <a:srgbClr val="5D3565"/>
    <a:srgbClr val="B990BA"/>
    <a:srgbClr val="5EAE83"/>
    <a:srgbClr val="A20000"/>
    <a:srgbClr val="37528C"/>
    <a:srgbClr val="CCCFCA"/>
    <a:srgbClr val="29295F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04" d="100"/>
          <a:sy n="104" d="100"/>
        </p:scale>
        <p:origin x="756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ECD686-91FE-6A42-BF53-A599E5CA449D}" type="datetimeFigureOut">
              <a:rPr lang="fr-FR" smtClean="0"/>
              <a:t>11/12/2023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EF471C-B190-F74E-A8A8-A25FAF7915D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474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EF471C-B190-F74E-A8A8-A25FAF7915DE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5429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ward_Firs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Connecteur droit 9"/>
          <p:cNvCxnSpPr/>
          <p:nvPr userDrawn="1"/>
        </p:nvCxnSpPr>
        <p:spPr>
          <a:xfrm>
            <a:off x="1007164" y="3167272"/>
            <a:ext cx="90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693" y="5435600"/>
            <a:ext cx="1709186" cy="839419"/>
          </a:xfrm>
          <a:prstGeom prst="rect">
            <a:avLst/>
          </a:prstGeom>
        </p:spPr>
      </p:pic>
      <p:sp>
        <p:nvSpPr>
          <p:cNvPr id="12" name="Losange 11"/>
          <p:cNvSpPr/>
          <p:nvPr userDrawn="1"/>
        </p:nvSpPr>
        <p:spPr>
          <a:xfrm>
            <a:off x="6579706" y="1074648"/>
            <a:ext cx="225288" cy="225288"/>
          </a:xfrm>
          <a:prstGeom prst="diamond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38100">
                <a:solidFill>
                  <a:schemeClr val="tx1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15" name="Losange 14"/>
          <p:cNvSpPr/>
          <p:nvPr userDrawn="1"/>
        </p:nvSpPr>
        <p:spPr>
          <a:xfrm>
            <a:off x="4022957" y="4504897"/>
            <a:ext cx="225288" cy="225288"/>
          </a:xfrm>
          <a:prstGeom prst="diamond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38100">
                <a:solidFill>
                  <a:schemeClr val="tx1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17" name="Losange 16"/>
          <p:cNvSpPr/>
          <p:nvPr userDrawn="1"/>
        </p:nvSpPr>
        <p:spPr>
          <a:xfrm>
            <a:off x="6467062" y="5646649"/>
            <a:ext cx="225288" cy="225288"/>
          </a:xfrm>
          <a:prstGeom prst="diamond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38100">
                <a:solidFill>
                  <a:schemeClr val="tx1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14" name="Titre 13"/>
          <p:cNvSpPr>
            <a:spLocks noGrp="1"/>
          </p:cNvSpPr>
          <p:nvPr>
            <p:ph type="title" hasCustomPrompt="1"/>
          </p:nvPr>
        </p:nvSpPr>
        <p:spPr>
          <a:xfrm>
            <a:off x="901147" y="854776"/>
            <a:ext cx="5678559" cy="2020946"/>
          </a:xfrm>
          <a:prstGeom prst="rect">
            <a:avLst/>
          </a:prstGeom>
        </p:spPr>
        <p:txBody>
          <a:bodyPr/>
          <a:lstStyle>
            <a:lvl1pPr>
              <a:defRPr lang="nl-BE" b="0" i="0" smtClean="0">
                <a:solidFill>
                  <a:schemeClr val="tx2"/>
                </a:solidFill>
                <a:effectLst/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nl-BE" dirty="0"/>
              <a:t>TITLE 1 </a:t>
            </a:r>
            <a:r>
              <a:rPr lang="mr-IN" dirty="0"/>
              <a:t>–</a:t>
            </a:r>
            <a:r>
              <a:rPr lang="nl-BE" dirty="0"/>
              <a:t> GILL </a:t>
            </a:r>
            <a:r>
              <a:rPr lang="mr-IN" dirty="0"/>
              <a:t>–</a:t>
            </a:r>
            <a:r>
              <a:rPr lang="nl-BE" dirty="0"/>
              <a:t> 44 PT</a:t>
            </a:r>
            <a:br>
              <a:rPr lang="nl-BE" dirty="0"/>
            </a:br>
            <a:r>
              <a:rPr lang="nl-BE" dirty="0"/>
              <a:t>LOREM IPSUM DOLOR SIT AMET.</a:t>
            </a:r>
            <a:endParaRPr lang="fr-FR" dirty="0"/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0" hasCustomPrompt="1"/>
          </p:nvPr>
        </p:nvSpPr>
        <p:spPr>
          <a:xfrm>
            <a:off x="1006475" y="3366330"/>
            <a:ext cx="2651125" cy="10060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 baseline="0">
                <a:solidFill>
                  <a:schemeClr val="accent4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>
              <a:defRPr sz="1600" b="0" i="0">
                <a:latin typeface="Gill Sans Light" charset="0"/>
                <a:ea typeface="Gill Sans Light" charset="0"/>
                <a:cs typeface="Gill Sans Light" charset="0"/>
              </a:defRPr>
            </a:lvl2pPr>
            <a:lvl3pPr>
              <a:defRPr sz="1600" b="0" i="0">
                <a:latin typeface="Gill Sans Light" charset="0"/>
                <a:ea typeface="Gill Sans Light" charset="0"/>
                <a:cs typeface="Gill Sans Light" charset="0"/>
              </a:defRPr>
            </a:lvl3pPr>
            <a:lvl4pPr>
              <a:defRPr sz="1600" b="0" i="0">
                <a:latin typeface="Gill Sans Light" charset="0"/>
                <a:ea typeface="Gill Sans Light" charset="0"/>
                <a:cs typeface="Gill Sans Light" charset="0"/>
              </a:defRPr>
            </a:lvl4pPr>
            <a:lvl5pPr>
              <a:defRPr sz="1600" b="0" i="0">
                <a:latin typeface="Gill Sans Light" charset="0"/>
                <a:ea typeface="Gill Sans Light" charset="0"/>
                <a:cs typeface="Gill Sans Light" charset="0"/>
              </a:defRPr>
            </a:lvl5pPr>
          </a:lstStyle>
          <a:p>
            <a:pPr lvl="0"/>
            <a:r>
              <a:rPr lang="nl-BE" dirty="0"/>
              <a:t>TITLE 2 </a:t>
            </a:r>
            <a:r>
              <a:rPr lang="mr-IN" dirty="0"/>
              <a:t>–</a:t>
            </a:r>
            <a:r>
              <a:rPr lang="nl-BE" dirty="0"/>
              <a:t> GILL - 16 PT LOREM IPSUM DOLOR SIT AMET, CONSECTE ADIPISICING ELIT, SET DO.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38503" y="99308"/>
            <a:ext cx="4763022" cy="66593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08" y="5536509"/>
            <a:ext cx="1470000" cy="7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75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+image/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10"/>
          <p:cNvSpPr>
            <a:spLocks noGrp="1"/>
          </p:cNvSpPr>
          <p:nvPr>
            <p:ph type="body" sz="quarter" idx="12"/>
          </p:nvPr>
        </p:nvSpPr>
        <p:spPr>
          <a:xfrm>
            <a:off x="6145853" y="2662989"/>
            <a:ext cx="5321153" cy="3179013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2"/>
                </a:solidFill>
              </a:defRPr>
            </a:lvl1pPr>
            <a:lvl2pPr>
              <a:defRPr sz="14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2" name="ZoneTexte 11"/>
          <p:cNvSpPr txBox="1"/>
          <p:nvPr userDrawn="1"/>
        </p:nvSpPr>
        <p:spPr>
          <a:xfrm>
            <a:off x="-3519776" y="636104"/>
            <a:ext cx="1219200" cy="91440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endParaRPr lang="fr-FR" sz="1800" dirty="0"/>
          </a:p>
        </p:txBody>
      </p:sp>
      <p:sp>
        <p:nvSpPr>
          <p:cNvPr id="4" name="Espace réservé pour une image  3"/>
          <p:cNvSpPr>
            <a:spLocks noGrp="1"/>
          </p:cNvSpPr>
          <p:nvPr>
            <p:ph type="pic" sz="quarter" idx="13"/>
          </p:nvPr>
        </p:nvSpPr>
        <p:spPr>
          <a:xfrm>
            <a:off x="557037" y="2662989"/>
            <a:ext cx="5121891" cy="3179013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16" name="Espace réservé de la date 1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ECA2720-7D44-E44C-9E27-BCFF559B9905}" type="datetime3">
              <a:rPr lang="fr-BE" smtClean="0"/>
              <a:pPr/>
              <a:t>11/12/2023</a:t>
            </a:fld>
            <a:endParaRPr lang="fr-FR" dirty="0"/>
          </a:p>
        </p:txBody>
      </p:sp>
      <p:sp>
        <p:nvSpPr>
          <p:cNvPr id="14" name="Titre 1"/>
          <p:cNvSpPr>
            <a:spLocks noGrp="1"/>
          </p:cNvSpPr>
          <p:nvPr>
            <p:ph type="title" hasCustomPrompt="1"/>
          </p:nvPr>
        </p:nvSpPr>
        <p:spPr>
          <a:xfrm>
            <a:off x="526341" y="1550505"/>
            <a:ext cx="10940665" cy="663983"/>
          </a:xfrm>
        </p:spPr>
        <p:txBody>
          <a:bodyPr>
            <a:normAutofit/>
          </a:bodyPr>
          <a:lstStyle>
            <a:lvl1pPr>
              <a:defRPr sz="1800" baseline="0">
                <a:solidFill>
                  <a:srgbClr val="282A5E"/>
                </a:solidFill>
              </a:defRPr>
            </a:lvl1pPr>
          </a:lstStyle>
          <a:p>
            <a:r>
              <a:rPr lang="fr-FR" dirty="0"/>
              <a:t>HERE YOUR TITLE</a:t>
            </a:r>
            <a:br>
              <a:rPr lang="fr-FR" dirty="0"/>
            </a:br>
            <a:r>
              <a:rPr lang="fr-FR" dirty="0"/>
              <a:t>2 LINES MAXIMUM</a:t>
            </a:r>
          </a:p>
        </p:txBody>
      </p:sp>
      <p:cxnSp>
        <p:nvCxnSpPr>
          <p:cNvPr id="9" name="Connecteur droit 8"/>
          <p:cNvCxnSpPr/>
          <p:nvPr userDrawn="1"/>
        </p:nvCxnSpPr>
        <p:spPr>
          <a:xfrm>
            <a:off x="636549" y="2430163"/>
            <a:ext cx="12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pied de page 16"/>
          <p:cNvSpPr>
            <a:spLocks noGrp="1"/>
          </p:cNvSpPr>
          <p:nvPr>
            <p:ph type="ftr" sz="quarter" idx="3"/>
          </p:nvPr>
        </p:nvSpPr>
        <p:spPr>
          <a:xfrm>
            <a:off x="557037" y="61553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 spc="0">
                <a:solidFill>
                  <a:schemeClr val="tx1">
                    <a:tint val="7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fr-FR" dirty="0">
                <a:solidFill>
                  <a:schemeClr val="tx1"/>
                </a:solidFill>
              </a:rPr>
              <a:t>LRI</a:t>
            </a:r>
            <a:r>
              <a:rPr lang="fr-FR" dirty="0"/>
              <a:t> –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173215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content+2_coulors_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10"/>
          <p:cNvSpPr>
            <a:spLocks noGrp="1"/>
          </p:cNvSpPr>
          <p:nvPr>
            <p:ph type="body" sz="quarter" idx="12"/>
          </p:nvPr>
        </p:nvSpPr>
        <p:spPr>
          <a:xfrm>
            <a:off x="527052" y="2662989"/>
            <a:ext cx="5321153" cy="3179013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2" name="ZoneTexte 11"/>
          <p:cNvSpPr txBox="1"/>
          <p:nvPr userDrawn="1"/>
        </p:nvSpPr>
        <p:spPr>
          <a:xfrm>
            <a:off x="-3519776" y="636104"/>
            <a:ext cx="1219200" cy="91440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endParaRPr lang="fr-FR" sz="1800" dirty="0"/>
          </a:p>
        </p:txBody>
      </p:sp>
      <p:sp>
        <p:nvSpPr>
          <p:cNvPr id="16" name="Espace réservé de la date 1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ECA2720-7D44-E44C-9E27-BCFF559B9905}" type="datetime3">
              <a:rPr lang="fr-BE" smtClean="0"/>
              <a:pPr/>
              <a:t>11/12/2023</a:t>
            </a:fld>
            <a:endParaRPr lang="fr-FR" dirty="0"/>
          </a:p>
        </p:txBody>
      </p:sp>
      <p:sp>
        <p:nvSpPr>
          <p:cNvPr id="9" name="Espace réservé du texte 10"/>
          <p:cNvSpPr>
            <a:spLocks noGrp="1"/>
          </p:cNvSpPr>
          <p:nvPr>
            <p:ph type="body" sz="quarter" idx="16" hasCustomPrompt="1"/>
          </p:nvPr>
        </p:nvSpPr>
        <p:spPr>
          <a:xfrm>
            <a:off x="6145853" y="2662988"/>
            <a:ext cx="5321153" cy="1443790"/>
          </a:xfrm>
          <a:solidFill>
            <a:schemeClr val="tx2"/>
          </a:solidFill>
        </p:spPr>
        <p:txBody>
          <a:bodyPr anchor="ctr">
            <a:noAutofit/>
          </a:bodyPr>
          <a:lstStyle>
            <a:lvl1pPr>
              <a:buClr>
                <a:schemeClr val="bg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13" name="Espace réservé du texte 10"/>
          <p:cNvSpPr>
            <a:spLocks noGrp="1"/>
          </p:cNvSpPr>
          <p:nvPr>
            <p:ph type="body" sz="quarter" idx="17" hasCustomPrompt="1"/>
          </p:nvPr>
        </p:nvSpPr>
        <p:spPr>
          <a:xfrm>
            <a:off x="6145853" y="4419600"/>
            <a:ext cx="5321153" cy="1422402"/>
          </a:xfrm>
          <a:solidFill>
            <a:schemeClr val="tx2"/>
          </a:solidFill>
        </p:spPr>
        <p:txBody>
          <a:bodyPr anchor="ctr">
            <a:noAutofit/>
          </a:bodyPr>
          <a:lstStyle>
            <a:lvl1pPr>
              <a:buClr>
                <a:schemeClr val="bg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14" name="Titre 1"/>
          <p:cNvSpPr>
            <a:spLocks noGrp="1"/>
          </p:cNvSpPr>
          <p:nvPr>
            <p:ph type="title" hasCustomPrompt="1"/>
          </p:nvPr>
        </p:nvSpPr>
        <p:spPr>
          <a:xfrm>
            <a:off x="526341" y="1550505"/>
            <a:ext cx="10940665" cy="663983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lang="fr-FR" dirty="0"/>
              <a:t>HERE YOUR TITLE</a:t>
            </a:r>
            <a:br>
              <a:rPr lang="fr-FR" dirty="0"/>
            </a:br>
            <a:r>
              <a:rPr lang="fr-FR" dirty="0"/>
              <a:t>2 LINES MAXIMUM</a:t>
            </a:r>
          </a:p>
        </p:txBody>
      </p:sp>
      <p:cxnSp>
        <p:nvCxnSpPr>
          <p:cNvPr id="15" name="Connecteur droit 14"/>
          <p:cNvCxnSpPr/>
          <p:nvPr userDrawn="1"/>
        </p:nvCxnSpPr>
        <p:spPr>
          <a:xfrm>
            <a:off x="636549" y="2430163"/>
            <a:ext cx="12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pied de page 16"/>
          <p:cNvSpPr>
            <a:spLocks noGrp="1"/>
          </p:cNvSpPr>
          <p:nvPr>
            <p:ph type="ftr" sz="quarter" idx="3"/>
          </p:nvPr>
        </p:nvSpPr>
        <p:spPr>
          <a:xfrm>
            <a:off x="557037" y="61553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 spc="0">
                <a:solidFill>
                  <a:schemeClr val="tx1">
                    <a:tint val="7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fr-FR" dirty="0">
                <a:solidFill>
                  <a:schemeClr val="tx1"/>
                </a:solidFill>
              </a:rPr>
              <a:t>LRI</a:t>
            </a:r>
            <a:r>
              <a:rPr lang="fr-FR" dirty="0"/>
              <a:t> –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532409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2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10"/>
          <p:cNvSpPr>
            <a:spLocks noGrp="1"/>
          </p:cNvSpPr>
          <p:nvPr>
            <p:ph type="body" sz="quarter" idx="12"/>
          </p:nvPr>
        </p:nvSpPr>
        <p:spPr>
          <a:xfrm>
            <a:off x="527052" y="2662989"/>
            <a:ext cx="5321153" cy="3179013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2"/>
                </a:solidFill>
              </a:defRPr>
            </a:lvl1pPr>
            <a:lvl2pPr>
              <a:defRPr sz="14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2" name="ZoneTexte 11"/>
          <p:cNvSpPr txBox="1"/>
          <p:nvPr userDrawn="1"/>
        </p:nvSpPr>
        <p:spPr>
          <a:xfrm>
            <a:off x="-3519776" y="636104"/>
            <a:ext cx="1219200" cy="91440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endParaRPr lang="fr-FR" sz="1800" dirty="0"/>
          </a:p>
        </p:txBody>
      </p:sp>
      <p:sp>
        <p:nvSpPr>
          <p:cNvPr id="16" name="Espace réservé de la date 1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ECA2720-7D44-E44C-9E27-BCFF559B9905}" type="datetime3">
              <a:rPr lang="fr-BE" smtClean="0"/>
              <a:pPr/>
              <a:t>11/12/2023</a:t>
            </a:fld>
            <a:endParaRPr lang="fr-FR" dirty="0"/>
          </a:p>
        </p:txBody>
      </p:sp>
      <p:sp>
        <p:nvSpPr>
          <p:cNvPr id="10" name="Espace réservé du texte 10"/>
          <p:cNvSpPr>
            <a:spLocks noGrp="1"/>
          </p:cNvSpPr>
          <p:nvPr>
            <p:ph type="body" sz="quarter" idx="16"/>
          </p:nvPr>
        </p:nvSpPr>
        <p:spPr>
          <a:xfrm>
            <a:off x="6145853" y="2662989"/>
            <a:ext cx="5321153" cy="3179013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2"/>
                </a:solidFill>
              </a:defRPr>
            </a:lvl1pPr>
            <a:lvl2pPr>
              <a:defRPr sz="14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3" name="Titre 1"/>
          <p:cNvSpPr>
            <a:spLocks noGrp="1"/>
          </p:cNvSpPr>
          <p:nvPr>
            <p:ph type="title" hasCustomPrompt="1"/>
          </p:nvPr>
        </p:nvSpPr>
        <p:spPr>
          <a:xfrm>
            <a:off x="526341" y="1550505"/>
            <a:ext cx="10940665" cy="663983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lang="fr-FR" dirty="0"/>
              <a:t>HERE YOUR TITLE</a:t>
            </a:r>
            <a:br>
              <a:rPr lang="fr-FR" dirty="0"/>
            </a:br>
            <a:r>
              <a:rPr lang="fr-FR" dirty="0"/>
              <a:t>2 LINES MAXIMUM</a:t>
            </a:r>
          </a:p>
        </p:txBody>
      </p:sp>
      <p:cxnSp>
        <p:nvCxnSpPr>
          <p:cNvPr id="14" name="Connecteur droit 13"/>
          <p:cNvCxnSpPr/>
          <p:nvPr userDrawn="1"/>
        </p:nvCxnSpPr>
        <p:spPr>
          <a:xfrm>
            <a:off x="636549" y="2430163"/>
            <a:ext cx="12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pied de page 16"/>
          <p:cNvSpPr>
            <a:spLocks noGrp="1"/>
          </p:cNvSpPr>
          <p:nvPr>
            <p:ph type="ftr" sz="quarter" idx="3"/>
          </p:nvPr>
        </p:nvSpPr>
        <p:spPr>
          <a:xfrm>
            <a:off x="557037" y="61553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 spc="0">
                <a:solidFill>
                  <a:schemeClr val="tx1">
                    <a:tint val="7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fr-FR" dirty="0">
                <a:solidFill>
                  <a:schemeClr val="tx1"/>
                </a:solidFill>
              </a:rPr>
              <a:t>LRI</a:t>
            </a:r>
            <a:r>
              <a:rPr lang="fr-FR" dirty="0"/>
              <a:t> –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114482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+ 2 imag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/>
          <p:cNvSpPr txBox="1"/>
          <p:nvPr userDrawn="1"/>
        </p:nvSpPr>
        <p:spPr>
          <a:xfrm>
            <a:off x="-3519776" y="636104"/>
            <a:ext cx="1219200" cy="91440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endParaRPr lang="fr-FR" sz="1800" dirty="0"/>
          </a:p>
        </p:txBody>
      </p:sp>
      <p:sp>
        <p:nvSpPr>
          <p:cNvPr id="16" name="Espace réservé de la date 1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ECA2720-7D44-E44C-9E27-BCFF559B9905}" type="datetime3">
              <a:rPr lang="fr-BE" smtClean="0"/>
              <a:pPr/>
              <a:t>11/12/2023</a:t>
            </a:fld>
            <a:endParaRPr lang="fr-FR" dirty="0"/>
          </a:p>
        </p:txBody>
      </p:sp>
      <p:sp>
        <p:nvSpPr>
          <p:cNvPr id="4" name="Espace réservé pour une image  3"/>
          <p:cNvSpPr>
            <a:spLocks noGrp="1"/>
          </p:cNvSpPr>
          <p:nvPr>
            <p:ph type="pic" sz="quarter" idx="17"/>
          </p:nvPr>
        </p:nvSpPr>
        <p:spPr>
          <a:xfrm>
            <a:off x="527051" y="2662990"/>
            <a:ext cx="5321300" cy="3179011"/>
          </a:xfrm>
        </p:spPr>
        <p:txBody>
          <a:bodyPr/>
          <a:lstStyle/>
          <a:p>
            <a:endParaRPr lang="fr-FR"/>
          </a:p>
        </p:txBody>
      </p:sp>
      <p:sp>
        <p:nvSpPr>
          <p:cNvPr id="13" name="Espace réservé pour une image  3"/>
          <p:cNvSpPr>
            <a:spLocks noGrp="1"/>
          </p:cNvSpPr>
          <p:nvPr>
            <p:ph type="pic" sz="quarter" idx="18"/>
          </p:nvPr>
        </p:nvSpPr>
        <p:spPr>
          <a:xfrm>
            <a:off x="6145706" y="2662990"/>
            <a:ext cx="5321300" cy="3179011"/>
          </a:xfrm>
        </p:spPr>
        <p:txBody>
          <a:bodyPr/>
          <a:lstStyle/>
          <a:p>
            <a:endParaRPr lang="fr-FR"/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526341" y="1550505"/>
            <a:ext cx="10940665" cy="663983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lang="fr-FR" dirty="0"/>
              <a:t>HERE YOUR TITLE</a:t>
            </a:r>
            <a:br>
              <a:rPr lang="fr-FR" dirty="0"/>
            </a:br>
            <a:r>
              <a:rPr lang="fr-FR" dirty="0"/>
              <a:t>2 LINES MAXIMUM</a:t>
            </a:r>
          </a:p>
        </p:txBody>
      </p:sp>
      <p:cxnSp>
        <p:nvCxnSpPr>
          <p:cNvPr id="11" name="Connecteur droit 10"/>
          <p:cNvCxnSpPr/>
          <p:nvPr userDrawn="1"/>
        </p:nvCxnSpPr>
        <p:spPr>
          <a:xfrm>
            <a:off x="636549" y="2430163"/>
            <a:ext cx="12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pied de page 16"/>
          <p:cNvSpPr>
            <a:spLocks noGrp="1"/>
          </p:cNvSpPr>
          <p:nvPr>
            <p:ph type="ftr" sz="quarter" idx="3"/>
          </p:nvPr>
        </p:nvSpPr>
        <p:spPr>
          <a:xfrm>
            <a:off x="557037" y="61553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 spc="0">
                <a:solidFill>
                  <a:schemeClr val="tx1">
                    <a:tint val="7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fr-FR" dirty="0">
                <a:solidFill>
                  <a:schemeClr val="tx1"/>
                </a:solidFill>
              </a:rPr>
              <a:t>LRI</a:t>
            </a:r>
            <a:r>
              <a:rPr lang="fr-FR" dirty="0"/>
              <a:t> –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47525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+ 2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/>
          <p:cNvSpPr txBox="1"/>
          <p:nvPr userDrawn="1"/>
        </p:nvSpPr>
        <p:spPr>
          <a:xfrm>
            <a:off x="-3519776" y="636104"/>
            <a:ext cx="1219200" cy="91440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endParaRPr lang="fr-FR" sz="1800" dirty="0"/>
          </a:p>
        </p:txBody>
      </p:sp>
      <p:sp>
        <p:nvSpPr>
          <p:cNvPr id="16" name="Espace réservé de la date 1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ECA2720-7D44-E44C-9E27-BCFF559B9905}" type="datetime3">
              <a:rPr lang="fr-BE" smtClean="0"/>
              <a:pPr/>
              <a:t>11/12/2023</a:t>
            </a:fld>
            <a:endParaRPr lang="fr-FR" dirty="0"/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526341" y="1550505"/>
            <a:ext cx="10940665" cy="663983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lang="fr-FR" dirty="0"/>
              <a:t>HERE YOUR TITLE</a:t>
            </a:r>
            <a:br>
              <a:rPr lang="fr-FR" dirty="0"/>
            </a:br>
            <a:r>
              <a:rPr lang="fr-FR" dirty="0"/>
              <a:t>2 LINES MAXIMUM</a:t>
            </a:r>
          </a:p>
        </p:txBody>
      </p:sp>
      <p:cxnSp>
        <p:nvCxnSpPr>
          <p:cNvPr id="11" name="Connecteur droit 10"/>
          <p:cNvCxnSpPr/>
          <p:nvPr userDrawn="1"/>
        </p:nvCxnSpPr>
        <p:spPr>
          <a:xfrm>
            <a:off x="636549" y="2430163"/>
            <a:ext cx="12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pied de page 16"/>
          <p:cNvSpPr>
            <a:spLocks noGrp="1"/>
          </p:cNvSpPr>
          <p:nvPr>
            <p:ph type="ftr" sz="quarter" idx="3"/>
          </p:nvPr>
        </p:nvSpPr>
        <p:spPr>
          <a:xfrm>
            <a:off x="557037" y="61553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 spc="0">
                <a:solidFill>
                  <a:schemeClr val="tx1">
                    <a:tint val="7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fr-FR" dirty="0">
                <a:solidFill>
                  <a:schemeClr val="tx1"/>
                </a:solidFill>
              </a:rPr>
              <a:t>LRI</a:t>
            </a:r>
            <a:r>
              <a:rPr lang="fr-FR" dirty="0"/>
              <a:t> – PRESENTATION TITLE</a:t>
            </a:r>
          </a:p>
        </p:txBody>
      </p:sp>
      <p:sp>
        <p:nvSpPr>
          <p:cNvPr id="15" name="Espace réservé du graphique 2"/>
          <p:cNvSpPr>
            <a:spLocks noGrp="1"/>
          </p:cNvSpPr>
          <p:nvPr>
            <p:ph type="chart" sz="quarter" idx="19"/>
          </p:nvPr>
        </p:nvSpPr>
        <p:spPr>
          <a:xfrm>
            <a:off x="527050" y="2662238"/>
            <a:ext cx="5316538" cy="3179762"/>
          </a:xfrm>
        </p:spPr>
        <p:txBody>
          <a:bodyPr/>
          <a:lstStyle/>
          <a:p>
            <a:endParaRPr lang="fr-FR"/>
          </a:p>
        </p:txBody>
      </p:sp>
      <p:sp>
        <p:nvSpPr>
          <p:cNvPr id="18" name="Espace réservé du graphique 2"/>
          <p:cNvSpPr>
            <a:spLocks noGrp="1"/>
          </p:cNvSpPr>
          <p:nvPr>
            <p:ph type="chart" sz="quarter" idx="20"/>
          </p:nvPr>
        </p:nvSpPr>
        <p:spPr>
          <a:xfrm>
            <a:off x="6145706" y="2662238"/>
            <a:ext cx="5316538" cy="3179762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20054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/>
          <p:cNvSpPr txBox="1"/>
          <p:nvPr userDrawn="1"/>
        </p:nvSpPr>
        <p:spPr>
          <a:xfrm>
            <a:off x="-3519776" y="636104"/>
            <a:ext cx="1219200" cy="91440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endParaRPr lang="fr-FR" sz="1800" dirty="0"/>
          </a:p>
        </p:txBody>
      </p:sp>
      <p:sp>
        <p:nvSpPr>
          <p:cNvPr id="20" name="Espace réservé pour une image  19"/>
          <p:cNvSpPr>
            <a:spLocks noGrp="1"/>
          </p:cNvSpPr>
          <p:nvPr>
            <p:ph type="pic" sz="quarter" idx="10"/>
          </p:nvPr>
        </p:nvSpPr>
        <p:spPr>
          <a:xfrm>
            <a:off x="527051" y="2662989"/>
            <a:ext cx="10939955" cy="3179013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fr-FR"/>
          </a:p>
        </p:txBody>
      </p:sp>
      <p:sp>
        <p:nvSpPr>
          <p:cNvPr id="22" name="Espace réservé de la date 2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ECA2720-7D44-E44C-9E27-BCFF559B9905}" type="datetime3">
              <a:rPr lang="fr-BE" smtClean="0"/>
              <a:pPr/>
              <a:t>11/12/2023</a:t>
            </a:fld>
            <a:endParaRPr lang="fr-FR" dirty="0"/>
          </a:p>
        </p:txBody>
      </p:sp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526341" y="1550505"/>
            <a:ext cx="10940665" cy="663983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lang="fr-FR" dirty="0"/>
              <a:t>HERE YOUR TITLE</a:t>
            </a:r>
            <a:br>
              <a:rPr lang="fr-FR" dirty="0"/>
            </a:br>
            <a:r>
              <a:rPr lang="fr-FR" dirty="0"/>
              <a:t>2 LINES MAXIMUM</a:t>
            </a:r>
          </a:p>
        </p:txBody>
      </p:sp>
      <p:cxnSp>
        <p:nvCxnSpPr>
          <p:cNvPr id="10" name="Connecteur droit 9"/>
          <p:cNvCxnSpPr/>
          <p:nvPr userDrawn="1"/>
        </p:nvCxnSpPr>
        <p:spPr>
          <a:xfrm>
            <a:off x="636549" y="2430163"/>
            <a:ext cx="12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pied de page 16"/>
          <p:cNvSpPr>
            <a:spLocks noGrp="1"/>
          </p:cNvSpPr>
          <p:nvPr>
            <p:ph type="ftr" sz="quarter" idx="3"/>
          </p:nvPr>
        </p:nvSpPr>
        <p:spPr>
          <a:xfrm>
            <a:off x="557037" y="61553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 spc="0">
                <a:solidFill>
                  <a:schemeClr val="tx1">
                    <a:tint val="7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fr-FR" dirty="0">
                <a:solidFill>
                  <a:schemeClr val="tx1"/>
                </a:solidFill>
              </a:rPr>
              <a:t>LRI</a:t>
            </a:r>
            <a:r>
              <a:rPr lang="fr-FR" dirty="0"/>
              <a:t> –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0297818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/>
          <p:cNvSpPr txBox="1"/>
          <p:nvPr userDrawn="1"/>
        </p:nvSpPr>
        <p:spPr>
          <a:xfrm>
            <a:off x="-3519776" y="636104"/>
            <a:ext cx="1219200" cy="91440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endParaRPr lang="fr-FR" sz="1800" dirty="0"/>
          </a:p>
        </p:txBody>
      </p:sp>
      <p:sp>
        <p:nvSpPr>
          <p:cNvPr id="4" name="Espace réservé du tableau 3"/>
          <p:cNvSpPr>
            <a:spLocks noGrp="1"/>
          </p:cNvSpPr>
          <p:nvPr>
            <p:ph type="tbl" sz="quarter" idx="11"/>
          </p:nvPr>
        </p:nvSpPr>
        <p:spPr>
          <a:xfrm>
            <a:off x="527051" y="2662990"/>
            <a:ext cx="10939955" cy="3179011"/>
          </a:xfrm>
        </p:spPr>
        <p:txBody>
          <a:bodyPr/>
          <a:lstStyle>
            <a:lvl1pPr>
              <a:defRPr b="0" i="0"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ECA2720-7D44-E44C-9E27-BCFF559B9905}" type="datetime3">
              <a:rPr lang="fr-BE" smtClean="0"/>
              <a:pPr/>
              <a:t>11/12/2023</a:t>
            </a:fld>
            <a:endParaRPr lang="fr-FR" dirty="0"/>
          </a:p>
        </p:txBody>
      </p:sp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526341" y="1550505"/>
            <a:ext cx="10940665" cy="663983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lang="fr-FR" dirty="0"/>
              <a:t>HERE YOUR TITLE</a:t>
            </a:r>
            <a:br>
              <a:rPr lang="fr-FR" dirty="0"/>
            </a:br>
            <a:r>
              <a:rPr lang="fr-FR" dirty="0"/>
              <a:t>2 LINES MAXIMUM</a:t>
            </a:r>
          </a:p>
        </p:txBody>
      </p:sp>
      <p:cxnSp>
        <p:nvCxnSpPr>
          <p:cNvPr id="10" name="Connecteur droit 9"/>
          <p:cNvCxnSpPr/>
          <p:nvPr userDrawn="1"/>
        </p:nvCxnSpPr>
        <p:spPr>
          <a:xfrm>
            <a:off x="636549" y="2430163"/>
            <a:ext cx="12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pied de page 16"/>
          <p:cNvSpPr>
            <a:spLocks noGrp="1"/>
          </p:cNvSpPr>
          <p:nvPr>
            <p:ph type="ftr" sz="quarter" idx="3"/>
          </p:nvPr>
        </p:nvSpPr>
        <p:spPr>
          <a:xfrm>
            <a:off x="557037" y="61553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 spc="0">
                <a:solidFill>
                  <a:schemeClr val="tx1">
                    <a:tint val="7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fr-FR" dirty="0">
                <a:solidFill>
                  <a:schemeClr val="tx1"/>
                </a:solidFill>
              </a:rPr>
              <a:t>LRI</a:t>
            </a:r>
            <a:r>
              <a:rPr lang="fr-FR" dirty="0"/>
              <a:t> –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8165799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/>
          <p:cNvSpPr txBox="1"/>
          <p:nvPr userDrawn="1"/>
        </p:nvSpPr>
        <p:spPr>
          <a:xfrm>
            <a:off x="-3519776" y="636104"/>
            <a:ext cx="1219200" cy="91440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endParaRPr lang="fr-FR" sz="1800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ECA2720-7D44-E44C-9E27-BCFF559B9905}" type="datetime3">
              <a:rPr lang="fr-BE" smtClean="0"/>
              <a:pPr/>
              <a:t>11/12/2023</a:t>
            </a:fld>
            <a:endParaRPr lang="fr-FR" dirty="0"/>
          </a:p>
        </p:txBody>
      </p:sp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526341" y="1550505"/>
            <a:ext cx="10940665" cy="663983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lang="fr-FR" dirty="0"/>
              <a:t>HERE YOUR TITLE</a:t>
            </a:r>
            <a:br>
              <a:rPr lang="fr-FR" dirty="0"/>
            </a:br>
            <a:r>
              <a:rPr lang="fr-FR" dirty="0"/>
              <a:t>2 LINES MAXIMUM</a:t>
            </a:r>
          </a:p>
        </p:txBody>
      </p:sp>
      <p:cxnSp>
        <p:nvCxnSpPr>
          <p:cNvPr id="10" name="Connecteur droit 9"/>
          <p:cNvCxnSpPr/>
          <p:nvPr userDrawn="1"/>
        </p:nvCxnSpPr>
        <p:spPr>
          <a:xfrm>
            <a:off x="636549" y="2430163"/>
            <a:ext cx="12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pied de page 16"/>
          <p:cNvSpPr>
            <a:spLocks noGrp="1"/>
          </p:cNvSpPr>
          <p:nvPr>
            <p:ph type="ftr" sz="quarter" idx="3"/>
          </p:nvPr>
        </p:nvSpPr>
        <p:spPr>
          <a:xfrm>
            <a:off x="557037" y="61553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 spc="0">
                <a:solidFill>
                  <a:schemeClr val="tx1">
                    <a:tint val="7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fr-FR" dirty="0">
                <a:solidFill>
                  <a:schemeClr val="tx1"/>
                </a:solidFill>
              </a:rPr>
              <a:t>LRI</a:t>
            </a:r>
            <a:r>
              <a:rPr lang="fr-FR" dirty="0"/>
              <a:t> – PRESENTATION TITLE</a:t>
            </a:r>
          </a:p>
        </p:txBody>
      </p:sp>
      <p:sp>
        <p:nvSpPr>
          <p:cNvPr id="13" name="Espace réservé du graphique 2"/>
          <p:cNvSpPr>
            <a:spLocks noGrp="1"/>
          </p:cNvSpPr>
          <p:nvPr>
            <p:ph type="chart" sz="quarter" idx="13"/>
          </p:nvPr>
        </p:nvSpPr>
        <p:spPr>
          <a:xfrm>
            <a:off x="527050" y="2657475"/>
            <a:ext cx="10939463" cy="320040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20537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/>
          <p:cNvSpPr txBox="1"/>
          <p:nvPr userDrawn="1"/>
        </p:nvSpPr>
        <p:spPr>
          <a:xfrm>
            <a:off x="-3519776" y="636104"/>
            <a:ext cx="1219200" cy="91440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endParaRPr lang="fr-FR" sz="180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A2720-7D44-E44C-9E27-BCFF559B9905}" type="datetime3">
              <a:rPr lang="fr-BE" smtClean="0"/>
              <a:pPr/>
              <a:t>11/12/2023</a:t>
            </a:fld>
            <a:endParaRPr lang="fr-FR" dirty="0"/>
          </a:p>
        </p:txBody>
      </p:sp>
      <p:sp>
        <p:nvSpPr>
          <p:cNvPr id="5" name="Espace réservé du pied de page 16"/>
          <p:cNvSpPr>
            <a:spLocks noGrp="1"/>
          </p:cNvSpPr>
          <p:nvPr>
            <p:ph type="ftr" sz="quarter" idx="3"/>
          </p:nvPr>
        </p:nvSpPr>
        <p:spPr>
          <a:xfrm>
            <a:off x="557037" y="61553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 spc="0">
                <a:solidFill>
                  <a:schemeClr val="tx1">
                    <a:tint val="7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fr-FR" dirty="0">
                <a:solidFill>
                  <a:schemeClr val="tx1"/>
                </a:solidFill>
              </a:rPr>
              <a:t>LRI</a:t>
            </a:r>
            <a:r>
              <a:rPr lang="fr-FR" dirty="0"/>
              <a:t> –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0203160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vent_Las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8575" y="-285750"/>
            <a:ext cx="3291439" cy="7315196"/>
          </a:xfrm>
          <a:prstGeom prst="rect">
            <a:avLst/>
          </a:prstGeom>
        </p:spPr>
      </p:pic>
      <p:pic>
        <p:nvPicPr>
          <p:cNvPr id="11" name="Image 1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0312" y="761794"/>
            <a:ext cx="1709186" cy="8394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508" y="839557"/>
            <a:ext cx="1470000" cy="7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19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porate_Firs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Connecteur droit 9"/>
          <p:cNvCxnSpPr/>
          <p:nvPr userDrawn="1"/>
        </p:nvCxnSpPr>
        <p:spPr>
          <a:xfrm>
            <a:off x="1007164" y="3167272"/>
            <a:ext cx="90000" cy="0"/>
          </a:xfrm>
          <a:prstGeom prst="line">
            <a:avLst/>
          </a:prstGeom>
          <a:ln>
            <a:solidFill>
              <a:srgbClr val="282A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osange 11"/>
          <p:cNvSpPr/>
          <p:nvPr userDrawn="1"/>
        </p:nvSpPr>
        <p:spPr>
          <a:xfrm>
            <a:off x="6579706" y="1074648"/>
            <a:ext cx="225288" cy="225288"/>
          </a:xfrm>
          <a:prstGeom prst="diamond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38100">
                <a:solidFill>
                  <a:schemeClr val="tx1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15" name="Losange 14"/>
          <p:cNvSpPr/>
          <p:nvPr userDrawn="1"/>
        </p:nvSpPr>
        <p:spPr>
          <a:xfrm>
            <a:off x="4022957" y="4504897"/>
            <a:ext cx="225288" cy="225288"/>
          </a:xfrm>
          <a:prstGeom prst="diamond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38100">
                <a:solidFill>
                  <a:schemeClr val="tx1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17" name="Losange 16"/>
          <p:cNvSpPr/>
          <p:nvPr userDrawn="1"/>
        </p:nvSpPr>
        <p:spPr>
          <a:xfrm>
            <a:off x="6467062" y="5646649"/>
            <a:ext cx="225288" cy="225288"/>
          </a:xfrm>
          <a:prstGeom prst="diamond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38100">
                <a:solidFill>
                  <a:schemeClr val="tx1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0" hasCustomPrompt="1"/>
          </p:nvPr>
        </p:nvSpPr>
        <p:spPr>
          <a:xfrm>
            <a:off x="1006475" y="3366330"/>
            <a:ext cx="2651125" cy="10060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 baseline="0">
                <a:solidFill>
                  <a:srgbClr val="70AD47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>
              <a:defRPr sz="1600" b="0" i="0">
                <a:latin typeface="Gill Sans Light" charset="0"/>
                <a:ea typeface="Gill Sans Light" charset="0"/>
                <a:cs typeface="Gill Sans Light" charset="0"/>
              </a:defRPr>
            </a:lvl2pPr>
            <a:lvl3pPr>
              <a:defRPr sz="1600" b="0" i="0">
                <a:latin typeface="Gill Sans Light" charset="0"/>
                <a:ea typeface="Gill Sans Light" charset="0"/>
                <a:cs typeface="Gill Sans Light" charset="0"/>
              </a:defRPr>
            </a:lvl3pPr>
            <a:lvl4pPr>
              <a:defRPr sz="1600" b="0" i="0">
                <a:latin typeface="Gill Sans Light" charset="0"/>
                <a:ea typeface="Gill Sans Light" charset="0"/>
                <a:cs typeface="Gill Sans Light" charset="0"/>
              </a:defRPr>
            </a:lvl4pPr>
            <a:lvl5pPr>
              <a:defRPr sz="1600" b="0" i="0">
                <a:latin typeface="Gill Sans Light" charset="0"/>
                <a:ea typeface="Gill Sans Light" charset="0"/>
                <a:cs typeface="Gill Sans Light" charset="0"/>
              </a:defRPr>
            </a:lvl5pPr>
          </a:lstStyle>
          <a:p>
            <a:pPr lvl="0"/>
            <a:r>
              <a:rPr lang="nl-BE" dirty="0"/>
              <a:t>TITLE 2 </a:t>
            </a:r>
            <a:r>
              <a:rPr lang="mr-IN" dirty="0"/>
              <a:t>–</a:t>
            </a:r>
            <a:r>
              <a:rPr lang="nl-BE" dirty="0"/>
              <a:t> GILL - 16 PT LOREM IPSUM DOLOR SIT AMET, CONSECTE ADIPISICING ELIT, SET DO.</a:t>
            </a: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693" y="5435600"/>
            <a:ext cx="1709186" cy="839419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95616" y="114300"/>
            <a:ext cx="4896384" cy="6629400"/>
          </a:xfrm>
          <a:prstGeom prst="rect">
            <a:avLst/>
          </a:prstGeom>
        </p:spPr>
      </p:pic>
      <p:sp>
        <p:nvSpPr>
          <p:cNvPr id="11" name="Titre 13"/>
          <p:cNvSpPr>
            <a:spLocks noGrp="1"/>
          </p:cNvSpPr>
          <p:nvPr>
            <p:ph type="title" hasCustomPrompt="1"/>
          </p:nvPr>
        </p:nvSpPr>
        <p:spPr>
          <a:xfrm>
            <a:off x="901147" y="854776"/>
            <a:ext cx="5678559" cy="2020946"/>
          </a:xfrm>
          <a:prstGeom prst="rect">
            <a:avLst/>
          </a:prstGeom>
        </p:spPr>
        <p:txBody>
          <a:bodyPr/>
          <a:lstStyle>
            <a:lvl1pPr>
              <a:defRPr lang="nl-BE" b="0" i="0" smtClean="0">
                <a:solidFill>
                  <a:schemeClr val="tx2"/>
                </a:solidFill>
                <a:effectLst/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nl-BE" dirty="0"/>
              <a:t>TITLE 1 </a:t>
            </a:r>
            <a:r>
              <a:rPr lang="mr-IN" dirty="0"/>
              <a:t>–</a:t>
            </a:r>
            <a:r>
              <a:rPr lang="nl-BE" dirty="0"/>
              <a:t> GILL </a:t>
            </a:r>
            <a:r>
              <a:rPr lang="mr-IN" dirty="0"/>
              <a:t>–</a:t>
            </a:r>
            <a:r>
              <a:rPr lang="nl-BE" dirty="0"/>
              <a:t> 44 PT</a:t>
            </a:r>
            <a:br>
              <a:rPr lang="nl-BE" dirty="0"/>
            </a:br>
            <a:r>
              <a:rPr lang="nl-BE" dirty="0"/>
              <a:t>LOREM IPSUM DOLOR </a:t>
            </a:r>
            <a:r>
              <a:rPr lang="nl-BE"/>
              <a:t>SIT AMET.</a:t>
            </a:r>
            <a:endParaRPr lang="fr-FR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08" y="5536509"/>
            <a:ext cx="1470000" cy="7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3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t_Firs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Connecteur droit 9"/>
          <p:cNvCxnSpPr/>
          <p:nvPr userDrawn="1"/>
        </p:nvCxnSpPr>
        <p:spPr>
          <a:xfrm>
            <a:off x="1007164" y="3167272"/>
            <a:ext cx="90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osange 11"/>
          <p:cNvSpPr/>
          <p:nvPr userDrawn="1"/>
        </p:nvSpPr>
        <p:spPr>
          <a:xfrm>
            <a:off x="6579706" y="1074648"/>
            <a:ext cx="225288" cy="225288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38100">
                <a:solidFill>
                  <a:schemeClr val="tx1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15" name="Losange 14"/>
          <p:cNvSpPr/>
          <p:nvPr userDrawn="1"/>
        </p:nvSpPr>
        <p:spPr>
          <a:xfrm>
            <a:off x="4022957" y="4504897"/>
            <a:ext cx="225288" cy="225288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38100">
                <a:solidFill>
                  <a:schemeClr val="tx1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17" name="Losange 16"/>
          <p:cNvSpPr/>
          <p:nvPr userDrawn="1"/>
        </p:nvSpPr>
        <p:spPr>
          <a:xfrm>
            <a:off x="6467062" y="5646649"/>
            <a:ext cx="225288" cy="225288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38100">
                <a:solidFill>
                  <a:schemeClr val="tx1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0" hasCustomPrompt="1"/>
          </p:nvPr>
        </p:nvSpPr>
        <p:spPr>
          <a:xfrm>
            <a:off x="1006475" y="3366330"/>
            <a:ext cx="2651125" cy="10060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 baseline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>
              <a:defRPr sz="1600" b="0" i="0">
                <a:latin typeface="Gill Sans Light" charset="0"/>
                <a:ea typeface="Gill Sans Light" charset="0"/>
                <a:cs typeface="Gill Sans Light" charset="0"/>
              </a:defRPr>
            </a:lvl2pPr>
            <a:lvl3pPr>
              <a:defRPr sz="1600" b="0" i="0">
                <a:latin typeface="Gill Sans Light" charset="0"/>
                <a:ea typeface="Gill Sans Light" charset="0"/>
                <a:cs typeface="Gill Sans Light" charset="0"/>
              </a:defRPr>
            </a:lvl3pPr>
            <a:lvl4pPr>
              <a:defRPr sz="1600" b="0" i="0">
                <a:latin typeface="Gill Sans Light" charset="0"/>
                <a:ea typeface="Gill Sans Light" charset="0"/>
                <a:cs typeface="Gill Sans Light" charset="0"/>
              </a:defRPr>
            </a:lvl4pPr>
            <a:lvl5pPr>
              <a:defRPr sz="1600" b="0" i="0">
                <a:latin typeface="Gill Sans Light" charset="0"/>
                <a:ea typeface="Gill Sans Light" charset="0"/>
                <a:cs typeface="Gill Sans Light" charset="0"/>
              </a:defRPr>
            </a:lvl5pPr>
          </a:lstStyle>
          <a:p>
            <a:pPr lvl="0"/>
            <a:r>
              <a:rPr lang="nl-BE" dirty="0"/>
              <a:t>TITLE 2 </a:t>
            </a:r>
            <a:r>
              <a:rPr lang="mr-IN" dirty="0"/>
              <a:t>–</a:t>
            </a:r>
            <a:r>
              <a:rPr lang="nl-BE" dirty="0"/>
              <a:t> GILL - 16 PT LOREM IPSUM DOLOR SIT AMET, CONSECTE ADIPISICING ELIT, SET DO.</a:t>
            </a: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693" y="5435600"/>
            <a:ext cx="1709186" cy="839419"/>
          </a:xfrm>
          <a:prstGeom prst="rect">
            <a:avLst/>
          </a:prstGeom>
        </p:spPr>
      </p:pic>
      <p:sp>
        <p:nvSpPr>
          <p:cNvPr id="11" name="Titre 13"/>
          <p:cNvSpPr>
            <a:spLocks noGrp="1"/>
          </p:cNvSpPr>
          <p:nvPr>
            <p:ph type="title" hasCustomPrompt="1"/>
          </p:nvPr>
        </p:nvSpPr>
        <p:spPr>
          <a:xfrm>
            <a:off x="901147" y="854776"/>
            <a:ext cx="5678559" cy="2020946"/>
          </a:xfrm>
          <a:prstGeom prst="rect">
            <a:avLst/>
          </a:prstGeom>
        </p:spPr>
        <p:txBody>
          <a:bodyPr/>
          <a:lstStyle>
            <a:lvl1pPr>
              <a:defRPr lang="nl-BE" b="0" i="0" smtClean="0">
                <a:solidFill>
                  <a:schemeClr val="tx2"/>
                </a:solidFill>
                <a:effectLst/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nl-BE" dirty="0"/>
              <a:t>TITLE 1 </a:t>
            </a:r>
            <a:r>
              <a:rPr lang="mr-IN" dirty="0"/>
              <a:t>–</a:t>
            </a:r>
            <a:r>
              <a:rPr lang="nl-BE" dirty="0"/>
              <a:t> GILL </a:t>
            </a:r>
            <a:r>
              <a:rPr lang="mr-IN" dirty="0"/>
              <a:t>–</a:t>
            </a:r>
            <a:r>
              <a:rPr lang="nl-BE" dirty="0"/>
              <a:t> 44 PT</a:t>
            </a:r>
            <a:br>
              <a:rPr lang="nl-BE" dirty="0"/>
            </a:br>
            <a:r>
              <a:rPr lang="nl-BE" dirty="0"/>
              <a:t>LOREM IPSUM DOLOR </a:t>
            </a:r>
            <a:r>
              <a:rPr lang="nl-BE"/>
              <a:t>SIT AMET.</a:t>
            </a:r>
            <a:endParaRPr lang="fr-FR" dirty="0"/>
          </a:p>
        </p:txBody>
      </p:sp>
      <p:pic>
        <p:nvPicPr>
          <p:cNvPr id="20" name="Image 1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540" y="-285750"/>
            <a:ext cx="4837460" cy="73151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08" y="5536509"/>
            <a:ext cx="1470000" cy="7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217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ward_Las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05505" y="3785654"/>
            <a:ext cx="1975678" cy="1042137"/>
          </a:xfrm>
          <a:prstGeom prst="rect">
            <a:avLst/>
          </a:prstGeom>
        </p:spPr>
      </p:pic>
      <p:sp>
        <p:nvSpPr>
          <p:cNvPr id="20" name="Espace réservé du texte 17"/>
          <p:cNvSpPr>
            <a:spLocks noGrp="1"/>
          </p:cNvSpPr>
          <p:nvPr>
            <p:ph type="body" sz="quarter" idx="10" hasCustomPrompt="1"/>
          </p:nvPr>
        </p:nvSpPr>
        <p:spPr>
          <a:xfrm>
            <a:off x="5816600" y="4750640"/>
            <a:ext cx="2651125" cy="2769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i="0" baseline="0">
                <a:solidFill>
                  <a:schemeClr val="accent4"/>
                </a:solidFill>
                <a:latin typeface="Gill Sans SemiBold" charset="0"/>
                <a:ea typeface="Gill Sans SemiBold" charset="0"/>
                <a:cs typeface="Gill Sans SemiBold" charset="0"/>
              </a:defRPr>
            </a:lvl1pPr>
            <a:lvl2pPr>
              <a:defRPr sz="1600" b="0" i="0">
                <a:latin typeface="Gill Sans Light" charset="0"/>
                <a:ea typeface="Gill Sans Light" charset="0"/>
                <a:cs typeface="Gill Sans Light" charset="0"/>
              </a:defRPr>
            </a:lvl2pPr>
            <a:lvl3pPr>
              <a:defRPr sz="1600" b="0" i="0">
                <a:latin typeface="Gill Sans Light" charset="0"/>
                <a:ea typeface="Gill Sans Light" charset="0"/>
                <a:cs typeface="Gill Sans Light" charset="0"/>
              </a:defRPr>
            </a:lvl3pPr>
            <a:lvl4pPr>
              <a:defRPr sz="1600" b="0" i="0">
                <a:latin typeface="Gill Sans Light" charset="0"/>
                <a:ea typeface="Gill Sans Light" charset="0"/>
                <a:cs typeface="Gill Sans Light" charset="0"/>
              </a:defRPr>
            </a:lvl4pPr>
            <a:lvl5pPr>
              <a:defRPr sz="1600" b="0" i="0">
                <a:latin typeface="Gill Sans Light" charset="0"/>
                <a:ea typeface="Gill Sans Light" charset="0"/>
                <a:cs typeface="Gill Sans Light" charset="0"/>
              </a:defRPr>
            </a:lvl5pPr>
          </a:lstStyle>
          <a:p>
            <a:pPr lvl="0"/>
            <a:r>
              <a:rPr lang="nl-BE" dirty="0"/>
              <a:t>LRI SECRETARIAT</a:t>
            </a:r>
          </a:p>
        </p:txBody>
      </p:sp>
      <p:sp>
        <p:nvSpPr>
          <p:cNvPr id="21" name="Losange 20"/>
          <p:cNvSpPr/>
          <p:nvPr userDrawn="1"/>
        </p:nvSpPr>
        <p:spPr>
          <a:xfrm>
            <a:off x="5862125" y="3729027"/>
            <a:ext cx="225288" cy="225288"/>
          </a:xfrm>
          <a:prstGeom prst="diamond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38100">
                <a:solidFill>
                  <a:schemeClr val="tx1"/>
                </a:solidFill>
              </a:ln>
              <a:solidFill>
                <a:schemeClr val="accent4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8575" y="99308"/>
            <a:ext cx="4143790" cy="66593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744" y="954813"/>
            <a:ext cx="1470000" cy="710000"/>
          </a:xfrm>
          <a:prstGeom prst="rect">
            <a:avLst/>
          </a:prstGeom>
        </p:spPr>
      </p:pic>
      <p:pic>
        <p:nvPicPr>
          <p:cNvPr id="11" name="Image 15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78020" y="881411"/>
            <a:ext cx="1709186" cy="83941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0AC1860-CEC2-45B9-920C-5658B838409C}"/>
              </a:ext>
            </a:extLst>
          </p:cNvPr>
          <p:cNvSpPr/>
          <p:nvPr userDrawn="1"/>
        </p:nvSpPr>
        <p:spPr>
          <a:xfrm>
            <a:off x="5816600" y="5168336"/>
            <a:ext cx="38309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l-BE" sz="1200" b="0" i="0" dirty="0">
                <a:solidFill>
                  <a:schemeClr val="bg1">
                    <a:lumMod val="50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rPr>
              <a:t>-</a:t>
            </a:r>
          </a:p>
          <a:p>
            <a:pPr lvl="0"/>
            <a:r>
              <a:rPr lang="nl-BE" sz="1200" b="0" i="0" dirty="0">
                <a:solidFill>
                  <a:schemeClr val="bg1">
                    <a:lumMod val="50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rPr>
              <a:t>Rue Belliard 40</a:t>
            </a:r>
            <a:r>
              <a:rPr lang="nl-BE" sz="1200" b="0" i="0" baseline="0" dirty="0">
                <a:solidFill>
                  <a:schemeClr val="bg1">
                    <a:lumMod val="50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rPr>
              <a:t>, 1040 Brussels, Belgium</a:t>
            </a:r>
          </a:p>
          <a:p>
            <a:pPr lvl="0"/>
            <a:r>
              <a:rPr lang="nl-BE" sz="1200" b="0" i="0" dirty="0">
                <a:solidFill>
                  <a:schemeClr val="bg1">
                    <a:lumMod val="50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rPr>
              <a:t>Tel +32 2 436 94 15</a:t>
            </a:r>
          </a:p>
          <a:p>
            <a:pPr lvl="0"/>
            <a:r>
              <a:rPr lang="nl-BE" sz="1200" b="0" i="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lri@cefic.be</a:t>
            </a:r>
            <a:r>
              <a:rPr lang="nl-BE" sz="1200" b="0" i="0" baseline="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- www.cefic-lri.org </a:t>
            </a:r>
            <a:endParaRPr lang="nl-BE" sz="1200" b="0" i="0" dirty="0">
              <a:solidFill>
                <a:schemeClr val="bg1">
                  <a:lumMod val="5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050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porate_Las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texte 17"/>
          <p:cNvSpPr>
            <a:spLocks noGrp="1"/>
          </p:cNvSpPr>
          <p:nvPr>
            <p:ph type="body" sz="quarter" idx="10" hasCustomPrompt="1"/>
          </p:nvPr>
        </p:nvSpPr>
        <p:spPr>
          <a:xfrm>
            <a:off x="5816600" y="4792635"/>
            <a:ext cx="2651125" cy="29127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i="0" baseline="0">
                <a:solidFill>
                  <a:schemeClr val="accent6"/>
                </a:solidFill>
                <a:latin typeface="Gill Sans SemiBold" charset="0"/>
                <a:ea typeface="Gill Sans SemiBold" charset="0"/>
                <a:cs typeface="Gill Sans SemiBold" charset="0"/>
              </a:defRPr>
            </a:lvl1pPr>
            <a:lvl2pPr>
              <a:defRPr sz="1600" b="0" i="0">
                <a:latin typeface="Gill Sans Light" charset="0"/>
                <a:ea typeface="Gill Sans Light" charset="0"/>
                <a:cs typeface="Gill Sans Light" charset="0"/>
              </a:defRPr>
            </a:lvl2pPr>
            <a:lvl3pPr>
              <a:defRPr sz="1600" b="0" i="0">
                <a:latin typeface="Gill Sans Light" charset="0"/>
                <a:ea typeface="Gill Sans Light" charset="0"/>
                <a:cs typeface="Gill Sans Light" charset="0"/>
              </a:defRPr>
            </a:lvl3pPr>
            <a:lvl4pPr>
              <a:defRPr sz="1600" b="0" i="0">
                <a:latin typeface="Gill Sans Light" charset="0"/>
                <a:ea typeface="Gill Sans Light" charset="0"/>
                <a:cs typeface="Gill Sans Light" charset="0"/>
              </a:defRPr>
            </a:lvl4pPr>
            <a:lvl5pPr>
              <a:defRPr sz="1600" b="0" i="0">
                <a:latin typeface="Gill Sans Light" charset="0"/>
                <a:ea typeface="Gill Sans Light" charset="0"/>
                <a:cs typeface="Gill Sans Light" charset="0"/>
              </a:defRPr>
            </a:lvl5pPr>
          </a:lstStyle>
          <a:p>
            <a:pPr lvl="0"/>
            <a:r>
              <a:rPr lang="nl-BE" dirty="0"/>
              <a:t>LRI SECRETARIAT</a:t>
            </a:r>
          </a:p>
        </p:txBody>
      </p:sp>
      <p:pic>
        <p:nvPicPr>
          <p:cNvPr id="24" name="Image 2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56413" y="3690858"/>
            <a:ext cx="1975678" cy="1042137"/>
          </a:xfrm>
          <a:prstGeom prst="rect">
            <a:avLst/>
          </a:prstGeom>
        </p:spPr>
      </p:pic>
      <p:sp>
        <p:nvSpPr>
          <p:cNvPr id="25" name="Losange 24"/>
          <p:cNvSpPr/>
          <p:nvPr userDrawn="1"/>
        </p:nvSpPr>
        <p:spPr>
          <a:xfrm>
            <a:off x="5882860" y="3506222"/>
            <a:ext cx="225288" cy="225288"/>
          </a:xfrm>
          <a:prstGeom prst="diamond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38100">
                <a:solidFill>
                  <a:schemeClr val="tx1"/>
                </a:solidFill>
              </a:ln>
              <a:solidFill>
                <a:schemeClr val="accent4"/>
              </a:solidFill>
            </a:endParaRP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42875"/>
            <a:ext cx="2916438" cy="6572250"/>
          </a:xfrm>
          <a:prstGeom prst="rect">
            <a:avLst/>
          </a:prstGeom>
        </p:spPr>
      </p:pic>
      <p:pic>
        <p:nvPicPr>
          <p:cNvPr id="10" name="Image 12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22602" y="823819"/>
            <a:ext cx="1709186" cy="8394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799" y="909741"/>
            <a:ext cx="1470000" cy="71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9A25B0E-2855-4334-A0F7-477ABB384F82}"/>
              </a:ext>
            </a:extLst>
          </p:cNvPr>
          <p:cNvSpPr/>
          <p:nvPr userDrawn="1"/>
        </p:nvSpPr>
        <p:spPr>
          <a:xfrm>
            <a:off x="5816600" y="5203184"/>
            <a:ext cx="38309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l-BE" sz="1200" b="0" i="0" dirty="0">
                <a:solidFill>
                  <a:schemeClr val="bg1">
                    <a:lumMod val="50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rPr>
              <a:t>-</a:t>
            </a:r>
          </a:p>
          <a:p>
            <a:pPr lvl="0"/>
            <a:r>
              <a:rPr lang="nl-BE" sz="1200" b="0" i="0" dirty="0">
                <a:solidFill>
                  <a:schemeClr val="bg1">
                    <a:lumMod val="50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rPr>
              <a:t>Rue Belliard 40</a:t>
            </a:r>
            <a:r>
              <a:rPr lang="nl-BE" sz="1200" b="0" i="0" baseline="0" dirty="0">
                <a:solidFill>
                  <a:schemeClr val="bg1">
                    <a:lumMod val="50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rPr>
              <a:t>, 1040 Brussels, Belgium</a:t>
            </a:r>
          </a:p>
          <a:p>
            <a:pPr lvl="0"/>
            <a:r>
              <a:rPr lang="nl-BE" sz="1200" b="0" i="0" dirty="0">
                <a:solidFill>
                  <a:schemeClr val="bg1">
                    <a:lumMod val="50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rPr>
              <a:t>Tel +32 2 436 94 15</a:t>
            </a:r>
          </a:p>
          <a:p>
            <a:pPr lvl="0"/>
            <a:r>
              <a:rPr lang="nl-BE" sz="1200" b="0" i="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lri@cefic.be</a:t>
            </a:r>
            <a:r>
              <a:rPr lang="nl-BE" sz="1200" b="0" i="0" baseline="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- www.cefic-lri.org </a:t>
            </a:r>
            <a:endParaRPr lang="nl-BE" sz="1200" b="0" i="0" dirty="0">
              <a:solidFill>
                <a:schemeClr val="bg1">
                  <a:lumMod val="5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81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t_Las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8575" y="-285750"/>
            <a:ext cx="3291439" cy="7315196"/>
          </a:xfrm>
          <a:prstGeom prst="rect">
            <a:avLst/>
          </a:prstGeom>
        </p:spPr>
      </p:pic>
      <p:pic>
        <p:nvPicPr>
          <p:cNvPr id="11" name="Image 1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0312" y="761794"/>
            <a:ext cx="1709186" cy="8394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508" y="839557"/>
            <a:ext cx="1470000" cy="7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65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1208" y="1571506"/>
            <a:ext cx="10931208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aseline="0"/>
            </a:lvl1pPr>
          </a:lstStyle>
          <a:p>
            <a:r>
              <a:rPr lang="fr-FR" dirty="0"/>
              <a:t>HERE YOUR TITLE</a:t>
            </a:r>
            <a:br>
              <a:rPr lang="fr-FR" dirty="0"/>
            </a:br>
            <a:r>
              <a:rPr lang="fr-FR" dirty="0"/>
              <a:t>2 LINES MAXIMUM</a:t>
            </a:r>
            <a:endParaRPr lang="en-US" dirty="0"/>
          </a:p>
        </p:txBody>
      </p:sp>
      <p:cxnSp>
        <p:nvCxnSpPr>
          <p:cNvPr id="7" name="Connecteur droit 6"/>
          <p:cNvCxnSpPr/>
          <p:nvPr userDrawn="1"/>
        </p:nvCxnSpPr>
        <p:spPr>
          <a:xfrm>
            <a:off x="689332" y="3145780"/>
            <a:ext cx="12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texte 11"/>
          <p:cNvSpPr>
            <a:spLocks noGrp="1"/>
          </p:cNvSpPr>
          <p:nvPr>
            <p:ph type="body" sz="quarter" idx="14"/>
          </p:nvPr>
        </p:nvSpPr>
        <p:spPr>
          <a:xfrm>
            <a:off x="541907" y="3462281"/>
            <a:ext cx="10925099" cy="237972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6" name="Espace réservé de la date 1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ECA2720-7D44-E44C-9E27-BCFF559B9905}" type="datetime3">
              <a:rPr lang="fr-BE" smtClean="0"/>
              <a:pPr/>
              <a:t>11/12/2023</a:t>
            </a:fld>
            <a:endParaRPr lang="fr-FR" dirty="0"/>
          </a:p>
        </p:txBody>
      </p:sp>
      <p:sp>
        <p:nvSpPr>
          <p:cNvPr id="11" name="Espace réservé du pied de page 16"/>
          <p:cNvSpPr>
            <a:spLocks noGrp="1"/>
          </p:cNvSpPr>
          <p:nvPr>
            <p:ph type="ftr" sz="quarter" idx="3"/>
          </p:nvPr>
        </p:nvSpPr>
        <p:spPr>
          <a:xfrm>
            <a:off x="557037" y="61553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 spc="0">
                <a:solidFill>
                  <a:schemeClr val="tx1">
                    <a:tint val="7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fr-FR" dirty="0">
                <a:solidFill>
                  <a:schemeClr val="tx1"/>
                </a:solidFill>
              </a:rPr>
              <a:t>LRI</a:t>
            </a:r>
            <a:r>
              <a:rPr lang="fr-FR" dirty="0"/>
              <a:t> –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848714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26341" y="1550505"/>
            <a:ext cx="10940665" cy="663983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lang="fr-FR" dirty="0"/>
              <a:t>HERE YOUR TITLE</a:t>
            </a:r>
            <a:br>
              <a:rPr lang="fr-FR" dirty="0"/>
            </a:br>
            <a:r>
              <a:rPr lang="fr-FR" dirty="0"/>
              <a:t>2 LINES MAXIMUM</a:t>
            </a:r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2"/>
          </p:nvPr>
        </p:nvSpPr>
        <p:spPr>
          <a:xfrm>
            <a:off x="527040" y="2646947"/>
            <a:ext cx="10939955" cy="321644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2" name="ZoneTexte 11"/>
          <p:cNvSpPr txBox="1"/>
          <p:nvPr userDrawn="1"/>
        </p:nvSpPr>
        <p:spPr>
          <a:xfrm>
            <a:off x="-3519776" y="636104"/>
            <a:ext cx="1219200" cy="91440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endParaRPr lang="fr-FR" sz="1800" dirty="0"/>
          </a:p>
        </p:txBody>
      </p:sp>
      <p:sp>
        <p:nvSpPr>
          <p:cNvPr id="18" name="Espace réservé de la date 1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ECA2720-7D44-E44C-9E27-BCFF559B9905}" type="datetime3">
              <a:rPr lang="fr-BE" smtClean="0"/>
              <a:pPr/>
              <a:t>11/12/2023</a:t>
            </a:fld>
            <a:endParaRPr lang="fr-FR" dirty="0"/>
          </a:p>
        </p:txBody>
      </p:sp>
      <p:cxnSp>
        <p:nvCxnSpPr>
          <p:cNvPr id="8" name="Connecteur droit 7"/>
          <p:cNvCxnSpPr/>
          <p:nvPr userDrawn="1"/>
        </p:nvCxnSpPr>
        <p:spPr>
          <a:xfrm>
            <a:off x="636549" y="2430163"/>
            <a:ext cx="12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pied de page 16"/>
          <p:cNvSpPr>
            <a:spLocks noGrp="1"/>
          </p:cNvSpPr>
          <p:nvPr>
            <p:ph type="ftr" sz="quarter" idx="3"/>
          </p:nvPr>
        </p:nvSpPr>
        <p:spPr>
          <a:xfrm>
            <a:off x="557037" y="61553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 spc="0">
                <a:solidFill>
                  <a:schemeClr val="tx1">
                    <a:tint val="7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fr-FR" dirty="0">
                <a:solidFill>
                  <a:schemeClr val="tx1"/>
                </a:solidFill>
              </a:rPr>
              <a:t>LRI</a:t>
            </a:r>
            <a:r>
              <a:rPr lang="fr-FR" dirty="0"/>
              <a:t> –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241817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/>
          <p:cNvSpPr txBox="1"/>
          <p:nvPr userDrawn="1"/>
        </p:nvSpPr>
        <p:spPr>
          <a:xfrm>
            <a:off x="-3519776" y="636104"/>
            <a:ext cx="1219200" cy="91440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endParaRPr lang="fr-FR" sz="1800" dirty="0"/>
          </a:p>
        </p:txBody>
      </p:sp>
      <p:sp>
        <p:nvSpPr>
          <p:cNvPr id="18" name="Espace réservé de la date 1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ECA2720-7D44-E44C-9E27-BCFF559B9905}" type="datetime3">
              <a:rPr lang="fr-BE" smtClean="0"/>
              <a:pPr/>
              <a:t>11/12/2023</a:t>
            </a:fld>
            <a:endParaRPr lang="fr-FR" dirty="0"/>
          </a:p>
        </p:txBody>
      </p:sp>
      <p:sp>
        <p:nvSpPr>
          <p:cNvPr id="8" name="Titre 1"/>
          <p:cNvSpPr>
            <a:spLocks noGrp="1"/>
          </p:cNvSpPr>
          <p:nvPr>
            <p:ph type="title" hasCustomPrompt="1"/>
          </p:nvPr>
        </p:nvSpPr>
        <p:spPr>
          <a:xfrm>
            <a:off x="526341" y="1550505"/>
            <a:ext cx="10940665" cy="663983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lang="fr-FR" dirty="0"/>
              <a:t>HERE YOUR TITLE</a:t>
            </a:r>
            <a:br>
              <a:rPr lang="fr-FR" dirty="0"/>
            </a:br>
            <a:r>
              <a:rPr lang="fr-FR" dirty="0"/>
              <a:t>2 LINES MAXIMUM</a:t>
            </a:r>
          </a:p>
        </p:txBody>
      </p:sp>
      <p:sp>
        <p:nvSpPr>
          <p:cNvPr id="10" name="Espace réservé du texte 10"/>
          <p:cNvSpPr>
            <a:spLocks noGrp="1"/>
          </p:cNvSpPr>
          <p:nvPr>
            <p:ph type="body" sz="quarter" idx="12"/>
          </p:nvPr>
        </p:nvSpPr>
        <p:spPr>
          <a:xfrm>
            <a:off x="527051" y="3914275"/>
            <a:ext cx="10939955" cy="1927726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2"/>
                </a:solidFill>
              </a:defRPr>
            </a:lvl1pPr>
            <a:lvl2pPr>
              <a:defRPr sz="14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3" name="Espace réservé pour une image  19"/>
          <p:cNvSpPr>
            <a:spLocks noGrp="1"/>
          </p:cNvSpPr>
          <p:nvPr>
            <p:ph type="pic" sz="quarter" idx="10"/>
          </p:nvPr>
        </p:nvSpPr>
        <p:spPr>
          <a:xfrm>
            <a:off x="510605" y="2663982"/>
            <a:ext cx="2599972" cy="1063255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fr-FR"/>
          </a:p>
        </p:txBody>
      </p:sp>
      <p:sp>
        <p:nvSpPr>
          <p:cNvPr id="14" name="Espace réservé pour une image  19"/>
          <p:cNvSpPr>
            <a:spLocks noGrp="1"/>
          </p:cNvSpPr>
          <p:nvPr>
            <p:ph type="pic" sz="quarter" idx="15"/>
          </p:nvPr>
        </p:nvSpPr>
        <p:spPr>
          <a:xfrm>
            <a:off x="3296081" y="2663980"/>
            <a:ext cx="2599972" cy="1063255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fr-FR"/>
          </a:p>
        </p:txBody>
      </p:sp>
      <p:sp>
        <p:nvSpPr>
          <p:cNvPr id="15" name="Espace réservé pour une image  19"/>
          <p:cNvSpPr>
            <a:spLocks noGrp="1"/>
          </p:cNvSpPr>
          <p:nvPr>
            <p:ph type="pic" sz="quarter" idx="16"/>
          </p:nvPr>
        </p:nvSpPr>
        <p:spPr>
          <a:xfrm>
            <a:off x="6081558" y="2663981"/>
            <a:ext cx="2599972" cy="1063255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fr-FR"/>
          </a:p>
        </p:txBody>
      </p:sp>
      <p:sp>
        <p:nvSpPr>
          <p:cNvPr id="16" name="Espace réservé pour une image  19"/>
          <p:cNvSpPr>
            <a:spLocks noGrp="1"/>
          </p:cNvSpPr>
          <p:nvPr>
            <p:ph type="pic" sz="quarter" idx="17"/>
          </p:nvPr>
        </p:nvSpPr>
        <p:spPr>
          <a:xfrm>
            <a:off x="8867034" y="2663980"/>
            <a:ext cx="2599972" cy="1063255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fr-FR"/>
          </a:p>
        </p:txBody>
      </p:sp>
      <p:cxnSp>
        <p:nvCxnSpPr>
          <p:cNvPr id="17" name="Connecteur droit 16"/>
          <p:cNvCxnSpPr/>
          <p:nvPr userDrawn="1"/>
        </p:nvCxnSpPr>
        <p:spPr>
          <a:xfrm>
            <a:off x="636549" y="2430163"/>
            <a:ext cx="12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u pied de page 16"/>
          <p:cNvSpPr>
            <a:spLocks noGrp="1"/>
          </p:cNvSpPr>
          <p:nvPr>
            <p:ph type="ftr" sz="quarter" idx="3"/>
          </p:nvPr>
        </p:nvSpPr>
        <p:spPr>
          <a:xfrm>
            <a:off x="557037" y="61553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 spc="0">
                <a:solidFill>
                  <a:schemeClr val="tx1">
                    <a:tint val="7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fr-FR" dirty="0">
                <a:solidFill>
                  <a:schemeClr val="tx1"/>
                </a:solidFill>
              </a:rPr>
              <a:t>LRI</a:t>
            </a:r>
            <a:r>
              <a:rPr lang="fr-FR" dirty="0"/>
              <a:t> –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12079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image" Target="../media/image10.png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9646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9" r:id="rId4"/>
    <p:sldLayoutId id="2147483670" r:id="rId5"/>
    <p:sldLayoutId id="2147483671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723805" y="61553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 spc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fld id="{BECA2720-7D44-E44C-9E27-BCFF559B9905}" type="datetime3">
              <a:rPr lang="fr-BE" smtClean="0"/>
              <a:pPr/>
              <a:t>11/12/2023</a:t>
            </a:fld>
            <a:endParaRPr lang="fr-FR" dirty="0"/>
          </a:p>
        </p:txBody>
      </p:sp>
      <p:sp>
        <p:nvSpPr>
          <p:cNvPr id="13" name="Espace réservé du titre 12"/>
          <p:cNvSpPr>
            <a:spLocks noGrp="1"/>
          </p:cNvSpPr>
          <p:nvPr>
            <p:ph type="title"/>
          </p:nvPr>
        </p:nvSpPr>
        <p:spPr>
          <a:xfrm>
            <a:off x="541210" y="1946460"/>
            <a:ext cx="10925796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HERE YOUR TITLE</a:t>
            </a:r>
            <a:br>
              <a:rPr lang="fr-FR" dirty="0"/>
            </a:br>
            <a:r>
              <a:rPr lang="fr-FR" dirty="0"/>
              <a:t>2 LINES MAXIMUM</a:t>
            </a:r>
          </a:p>
        </p:txBody>
      </p:sp>
      <p:sp>
        <p:nvSpPr>
          <p:cNvPr id="16" name="Espace réservé du texte 15"/>
          <p:cNvSpPr>
            <a:spLocks noGrp="1"/>
          </p:cNvSpPr>
          <p:nvPr>
            <p:ph type="body" idx="1"/>
          </p:nvPr>
        </p:nvSpPr>
        <p:spPr>
          <a:xfrm>
            <a:off x="541211" y="3514681"/>
            <a:ext cx="10920397" cy="2329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3"/>
          </p:nvPr>
        </p:nvSpPr>
        <p:spPr>
          <a:xfrm>
            <a:off x="557037" y="61553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 spc="0">
                <a:solidFill>
                  <a:schemeClr val="tx1">
                    <a:tint val="7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fr-FR" dirty="0">
                <a:solidFill>
                  <a:schemeClr val="tx1"/>
                </a:solidFill>
              </a:rPr>
              <a:t>LRI</a:t>
            </a:r>
            <a:r>
              <a:rPr lang="fr-FR" dirty="0"/>
              <a:t> – PRESENTATION TITLE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3989137" y="280737"/>
            <a:ext cx="1219200" cy="91440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endParaRPr lang="en-US" sz="1000" dirty="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144" y="468344"/>
            <a:ext cx="3599993" cy="839419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2244436" y="563418"/>
            <a:ext cx="2022764" cy="744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000" y="562112"/>
            <a:ext cx="1470000" cy="7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24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73" r:id="rId8"/>
    <p:sldLayoutId id="2147483666" r:id="rId9"/>
    <p:sldLayoutId id="2147483667" r:id="rId10"/>
    <p:sldLayoutId id="2147483672" r:id="rId11"/>
    <p:sldLayoutId id="2147483668" r:id="rId12"/>
    <p:sldLayoutId id="2147483674" r:id="rId13"/>
  </p:sldLayoutIdLst>
  <p:hf sldNum="0" hdr="0"/>
  <p:txStyles>
    <p:titleStyle>
      <a:lvl1pPr algn="l" defTabSz="914390" rtl="0" eaLnBrk="1" latinLnBrk="0" hangingPunct="1">
        <a:lnSpc>
          <a:spcPct val="90000"/>
        </a:lnSpc>
        <a:spcBef>
          <a:spcPct val="0"/>
        </a:spcBef>
        <a:buNone/>
        <a:defRPr sz="3600" b="0" i="0" kern="1200" baseline="0">
          <a:solidFill>
            <a:srgbClr val="282A5E"/>
          </a:solidFill>
          <a:latin typeface="Gill Sans" charset="0"/>
          <a:ea typeface="Gill Sans" charset="0"/>
          <a:cs typeface="Gill Sans" charset="0"/>
        </a:defRPr>
      </a:lvl1pPr>
    </p:titleStyle>
    <p:bodyStyle>
      <a:lvl1pPr marL="228597" indent="-228597" algn="l" defTabSz="914390" rtl="0" eaLnBrk="1" latinLnBrk="0" hangingPunct="1">
        <a:lnSpc>
          <a:spcPct val="100000"/>
        </a:lnSpc>
        <a:spcBef>
          <a:spcPts val="1000"/>
        </a:spcBef>
        <a:buClr>
          <a:schemeClr val="accent6"/>
        </a:buClr>
        <a:buFont typeface="Arial" panose="020B0604020202020204" pitchFamily="34" charset="0"/>
        <a:buChar char="•"/>
        <a:defRPr sz="1200" b="0" i="0" kern="1200">
          <a:solidFill>
            <a:schemeClr val="bg1">
              <a:lumMod val="50000"/>
            </a:schemeClr>
          </a:solidFill>
          <a:latin typeface="Gill Sans Light" charset="0"/>
          <a:ea typeface="Gill Sans Light" charset="0"/>
          <a:cs typeface="Gill Sans Light" charset="0"/>
        </a:defRPr>
      </a:lvl1pPr>
      <a:lvl2pPr marL="685792" indent="-228597" algn="l" defTabSz="914390" rtl="0" eaLnBrk="1" latinLnBrk="0" hangingPunct="1">
        <a:lnSpc>
          <a:spcPct val="10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200" b="0" i="0" kern="1200">
          <a:solidFill>
            <a:schemeClr val="bg1">
              <a:lumMod val="50000"/>
            </a:schemeClr>
          </a:solidFill>
          <a:latin typeface="Gill Sans Light" charset="0"/>
          <a:ea typeface="Gill Sans Light" charset="0"/>
          <a:cs typeface="Gill Sans Light" charset="0"/>
        </a:defRPr>
      </a:lvl2pPr>
      <a:lvl3pPr marL="1142988" indent="-228597" algn="l" defTabSz="914390" rtl="0" eaLnBrk="1" latinLnBrk="0" hangingPunct="1">
        <a:lnSpc>
          <a:spcPct val="10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200" b="0" i="0" kern="1200">
          <a:solidFill>
            <a:schemeClr val="bg1">
              <a:lumMod val="50000"/>
            </a:schemeClr>
          </a:solidFill>
          <a:latin typeface="Gill Sans Light" charset="0"/>
          <a:ea typeface="Gill Sans Light" charset="0"/>
          <a:cs typeface="Gill Sans Light" charset="0"/>
        </a:defRPr>
      </a:lvl3pPr>
      <a:lvl4pPr marL="1600183" indent="-228597" algn="l" defTabSz="914390" rtl="0" eaLnBrk="1" latinLnBrk="0" hangingPunct="1">
        <a:lnSpc>
          <a:spcPct val="10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200" b="0" i="0" kern="1200">
          <a:solidFill>
            <a:schemeClr val="bg1">
              <a:lumMod val="50000"/>
            </a:schemeClr>
          </a:solidFill>
          <a:latin typeface="Gill Sans Light" charset="0"/>
          <a:ea typeface="Gill Sans Light" charset="0"/>
          <a:cs typeface="Gill Sans Light" charset="0"/>
        </a:defRPr>
      </a:lvl4pPr>
      <a:lvl5pPr marL="2057378" indent="-228597" algn="l" defTabSz="914390" rtl="0" eaLnBrk="1" latinLnBrk="0" hangingPunct="1">
        <a:lnSpc>
          <a:spcPct val="10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200" b="0" i="0" kern="1200">
          <a:solidFill>
            <a:schemeClr val="bg1">
              <a:lumMod val="50000"/>
            </a:schemeClr>
          </a:solidFill>
          <a:latin typeface="Gill Sans Light" charset="0"/>
          <a:ea typeface="Gill Sans Light" charset="0"/>
          <a:cs typeface="Gill Sans Light" charset="0"/>
        </a:defRPr>
      </a:lvl5pPr>
      <a:lvl6pPr marL="2514573" indent="-228597" algn="l" defTabSz="91439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9" indent="-228597" algn="l" defTabSz="91439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4" indent="-228597" algn="l" defTabSz="91439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8" indent="-228597" algn="l" defTabSz="91439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5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0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6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1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5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0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6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1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80">
          <p15:clr>
            <a:srgbClr val="F26B43"/>
          </p15:clr>
        </p15:guide>
        <p15:guide id="2" pos="31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R-ODAF/Main/tree/main/scripts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R-ODAF/Main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1006475" y="767331"/>
            <a:ext cx="4956175" cy="1314852"/>
          </a:xfrm>
        </p:spPr>
        <p:txBody>
          <a:bodyPr/>
          <a:lstStyle/>
          <a:p>
            <a:r>
              <a:rPr lang="fr-FR" sz="2800" dirty="0"/>
              <a:t>R-ODAF – </a:t>
            </a:r>
            <a:r>
              <a:rPr lang="fr-FR" sz="2800" dirty="0" err="1"/>
              <a:t>Omics</a:t>
            </a:r>
            <a:r>
              <a:rPr lang="fr-FR" sz="2800" dirty="0"/>
              <a:t> Data Analyses Framework for </a:t>
            </a:r>
            <a:r>
              <a:rPr lang="fr-FR" sz="2800" dirty="0" err="1"/>
              <a:t>Regulatory</a:t>
            </a:r>
            <a:r>
              <a:rPr lang="fr-FR" sz="2800" dirty="0"/>
              <a:t> Application</a:t>
            </a:r>
          </a:p>
          <a:p>
            <a:endParaRPr lang="fr-FR" sz="2800" dirty="0"/>
          </a:p>
          <a:p>
            <a:r>
              <a:rPr lang="fr-FR" sz="2800" dirty="0"/>
              <a:t>Marcha Verheijen &amp;</a:t>
            </a:r>
          </a:p>
          <a:p>
            <a:r>
              <a:rPr lang="fr-FR" sz="2800" dirty="0"/>
              <a:t>Florian Caiment</a:t>
            </a:r>
          </a:p>
          <a:p>
            <a:endParaRPr lang="fr-FR" sz="2800" dirty="0"/>
          </a:p>
          <a:p>
            <a:r>
              <a:rPr lang="fr-FR" sz="2800" dirty="0"/>
              <a:t>Toxicogenomics</a:t>
            </a:r>
          </a:p>
          <a:p>
            <a:r>
              <a:rPr lang="fr-FR" sz="2800" dirty="0"/>
              <a:t>Maastricht </a:t>
            </a:r>
            <a:r>
              <a:rPr lang="fr-FR" sz="2800" dirty="0" err="1"/>
              <a:t>University</a:t>
            </a:r>
            <a:endParaRPr lang="fr-FR" sz="2800" dirty="0"/>
          </a:p>
        </p:txBody>
      </p:sp>
      <p:pic>
        <p:nvPicPr>
          <p:cNvPr id="1026" name="Picture 2" descr="Department of Toxicogenomics - Department of Toxicogenomics">
            <a:extLst>
              <a:ext uri="{FF2B5EF4-FFF2-40B4-BE49-F238E27FC236}">
                <a16:creationId xmlns:a16="http://schemas.microsoft.com/office/drawing/2014/main" id="{1DF48B77-4B64-43FE-94CD-53FFC7BD0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770" y="5478011"/>
            <a:ext cx="1871074" cy="76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286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7B504AF-D83D-85D0-B627-9BB0EC2D3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/>
              <a:t>Step 2: </a:t>
            </a:r>
            <a:r>
              <a:rPr lang="nl-NL" dirty="0" err="1"/>
              <a:t>Prepare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R-ODAF script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FB79631-265C-AE6C-942B-FB4F2671D8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8C5F3-34C7-522A-CEB9-1D3C9BB0686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ECA2720-7D44-E44C-9E27-BCFF559B9905}" type="datetime3">
              <a:rPr lang="fr-BE" smtClean="0"/>
              <a:pPr/>
              <a:t>11/12/2023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E125D-FD31-621D-D943-6347C7FA2E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>
                <a:solidFill>
                  <a:schemeClr val="tx1"/>
                </a:solidFill>
              </a:rPr>
              <a:t>LRI</a:t>
            </a:r>
            <a:r>
              <a:rPr lang="fr-FR"/>
              <a:t> – PRESENTATION TITLE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0889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9A70A-F774-C814-F69E-B63F86459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R-ODAF script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CCDE9-F706-CCB0-0EBE-670CE2980B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NL" dirty="0"/>
              <a:t>The script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found on GitHub</a:t>
            </a:r>
          </a:p>
          <a:p>
            <a:pPr marL="0" indent="0">
              <a:buNone/>
            </a:pPr>
            <a:r>
              <a:rPr lang="nl-NL" dirty="0">
                <a:hlinkClick r:id="rId2"/>
              </a:rPr>
              <a:t>https://github.com/R-ODAF/Main/tree/main/scripts</a:t>
            </a:r>
            <a:r>
              <a:rPr lang="nl-NL" dirty="0"/>
              <a:t> </a:t>
            </a:r>
          </a:p>
          <a:p>
            <a:endParaRPr lang="nl-NL" dirty="0"/>
          </a:p>
          <a:p>
            <a:r>
              <a:rPr lang="nl-NL" dirty="0"/>
              <a:t>We </a:t>
            </a:r>
            <a:r>
              <a:rPr lang="nl-NL" dirty="0" err="1"/>
              <a:t>already</a:t>
            </a:r>
            <a:r>
              <a:rPr lang="nl-NL" dirty="0"/>
              <a:t> </a:t>
            </a:r>
            <a:r>
              <a:rPr lang="nl-NL" dirty="0" err="1"/>
              <a:t>copied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a document in </a:t>
            </a:r>
            <a:r>
              <a:rPr lang="nl-NL" dirty="0" err="1"/>
              <a:t>your</a:t>
            </a:r>
            <a:r>
              <a:rPr lang="nl-NL" dirty="0"/>
              <a:t> VM:</a:t>
            </a:r>
          </a:p>
          <a:p>
            <a:pPr marL="0" indent="0">
              <a:buNone/>
            </a:pPr>
            <a:r>
              <a:rPr lang="nl-NL" dirty="0"/>
              <a:t>R-ODAF_BaseScript_Github.sh</a:t>
            </a:r>
          </a:p>
          <a:p>
            <a:endParaRPr lang="nl-NL" dirty="0"/>
          </a:p>
          <a:p>
            <a:r>
              <a:rPr lang="nl-NL" dirty="0"/>
              <a:t>The script </a:t>
            </a:r>
            <a:r>
              <a:rPr lang="nl-NL" dirty="0" err="1"/>
              <a:t>needs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adapted</a:t>
            </a:r>
            <a:r>
              <a:rPr lang="nl-NL" dirty="0"/>
              <a:t> </a:t>
            </a:r>
            <a:r>
              <a:rPr lang="nl-NL" dirty="0" err="1"/>
              <a:t>to</a:t>
            </a:r>
            <a:endParaRPr lang="nl-NL" dirty="0"/>
          </a:p>
          <a:p>
            <a:pPr lvl="1"/>
            <a:r>
              <a:rPr lang="nl-NL" dirty="0" err="1"/>
              <a:t>Your</a:t>
            </a:r>
            <a:r>
              <a:rPr lang="nl-NL" dirty="0"/>
              <a:t> system </a:t>
            </a:r>
          </a:p>
          <a:p>
            <a:pPr lvl="1"/>
            <a:r>
              <a:rPr lang="nl-NL" dirty="0" err="1"/>
              <a:t>Your</a:t>
            </a:r>
            <a:r>
              <a:rPr lang="nl-NL" dirty="0"/>
              <a:t> data</a:t>
            </a:r>
          </a:p>
          <a:p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AD6F9-362A-E252-354D-765E5F58C80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ECA2720-7D44-E44C-9E27-BCFF559B9905}" type="datetime3">
              <a:rPr lang="fr-BE" smtClean="0"/>
              <a:pPr/>
              <a:t>11/12/2023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AA546-6040-0807-7042-E8FE106044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>
                <a:solidFill>
                  <a:schemeClr val="tx1"/>
                </a:solidFill>
              </a:rPr>
              <a:t>LRI</a:t>
            </a:r>
            <a:r>
              <a:rPr lang="fr-FR"/>
              <a:t> – PRESENTATION TITLE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330C98-DD80-8F62-B613-57FCAA2E5E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062"/>
          <a:stretch/>
        </p:blipFill>
        <p:spPr>
          <a:xfrm>
            <a:off x="5092274" y="424670"/>
            <a:ext cx="7023526" cy="401209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179EF6A-4254-6C1C-37C1-DB3EB00C374F}"/>
              </a:ext>
            </a:extLst>
          </p:cNvPr>
          <p:cNvSpPr/>
          <p:nvPr/>
        </p:nvSpPr>
        <p:spPr>
          <a:xfrm rot="10800000">
            <a:off x="8604037" y="1258551"/>
            <a:ext cx="1304692" cy="4337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DF224C-15D9-2CEF-E132-85EB16E68D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901"/>
          <a:stretch/>
        </p:blipFill>
        <p:spPr>
          <a:xfrm>
            <a:off x="7243550" y="5307494"/>
            <a:ext cx="4849482" cy="155050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AEB20081-C0BD-3060-F106-D8C3A5AFB685}"/>
              </a:ext>
            </a:extLst>
          </p:cNvPr>
          <p:cNvSpPr/>
          <p:nvPr/>
        </p:nvSpPr>
        <p:spPr>
          <a:xfrm rot="2041291">
            <a:off x="3295656" y="5143383"/>
            <a:ext cx="4268338" cy="4337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7773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9A70A-F774-C814-F69E-B63F86459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R-ODAF_BaseScript_Github.sh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CCDE9-F706-CCB0-0EBE-670CE2980B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7040" y="2646947"/>
            <a:ext cx="6165991" cy="3216442"/>
          </a:xfrm>
        </p:spPr>
        <p:txBody>
          <a:bodyPr>
            <a:normAutofit/>
          </a:bodyPr>
          <a:lstStyle/>
          <a:p>
            <a:r>
              <a:rPr lang="nl-NL" dirty="0"/>
              <a:t>The script is </a:t>
            </a:r>
            <a:r>
              <a:rPr lang="nl-NL" dirty="0" err="1"/>
              <a:t>written</a:t>
            </a:r>
            <a:r>
              <a:rPr lang="nl-NL" dirty="0"/>
              <a:t> in </a:t>
            </a:r>
            <a:r>
              <a:rPr lang="nl-NL" dirty="0" err="1"/>
              <a:t>bash</a:t>
            </a:r>
            <a:r>
              <a:rPr lang="nl-NL" dirty="0"/>
              <a:t> (basic </a:t>
            </a:r>
            <a:r>
              <a:rPr lang="nl-NL" dirty="0" err="1"/>
              <a:t>linux</a:t>
            </a:r>
            <a:r>
              <a:rPr lang="nl-NL" dirty="0"/>
              <a:t> </a:t>
            </a:r>
            <a:r>
              <a:rPr lang="nl-NL" dirty="0" err="1"/>
              <a:t>language</a:t>
            </a:r>
            <a:r>
              <a:rPr lang="nl-NL" dirty="0"/>
              <a:t>)</a:t>
            </a:r>
          </a:p>
          <a:p>
            <a:r>
              <a:rPr lang="nl-NL" dirty="0" err="1"/>
              <a:t>Contains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colors</a:t>
            </a:r>
            <a:r>
              <a:rPr lang="nl-NL" dirty="0"/>
              <a:t>:</a:t>
            </a:r>
          </a:p>
          <a:p>
            <a:pPr marL="0" indent="0">
              <a:buNone/>
            </a:pPr>
            <a:r>
              <a:rPr lang="nl-NL" dirty="0">
                <a:solidFill>
                  <a:srgbClr val="37528C"/>
                </a:solidFill>
              </a:rPr>
              <a:t>Blue: tekst </a:t>
            </a:r>
            <a:r>
              <a:rPr lang="nl-NL" dirty="0" err="1">
                <a:solidFill>
                  <a:srgbClr val="37528C"/>
                </a:solidFill>
              </a:rPr>
              <a:t>comments</a:t>
            </a:r>
            <a:r>
              <a:rPr lang="nl-NL" dirty="0">
                <a:solidFill>
                  <a:srgbClr val="37528C"/>
                </a:solidFill>
              </a:rPr>
              <a:t>. </a:t>
            </a:r>
            <a:r>
              <a:rPr lang="nl-NL" dirty="0" err="1">
                <a:solidFill>
                  <a:srgbClr val="37528C"/>
                </a:solidFill>
              </a:rPr>
              <a:t>All</a:t>
            </a:r>
            <a:r>
              <a:rPr lang="nl-NL" dirty="0">
                <a:solidFill>
                  <a:srgbClr val="37528C"/>
                </a:solidFill>
              </a:rPr>
              <a:t> </a:t>
            </a:r>
            <a:r>
              <a:rPr lang="nl-NL" dirty="0" err="1">
                <a:solidFill>
                  <a:srgbClr val="37528C"/>
                </a:solidFill>
              </a:rPr>
              <a:t>text</a:t>
            </a:r>
            <a:r>
              <a:rPr lang="nl-NL" dirty="0">
                <a:solidFill>
                  <a:srgbClr val="37528C"/>
                </a:solidFill>
              </a:rPr>
              <a:t> </a:t>
            </a:r>
            <a:r>
              <a:rPr lang="nl-NL" dirty="0" err="1">
                <a:solidFill>
                  <a:srgbClr val="37528C"/>
                </a:solidFill>
              </a:rPr>
              <a:t>after</a:t>
            </a:r>
            <a:r>
              <a:rPr lang="nl-NL" dirty="0">
                <a:solidFill>
                  <a:srgbClr val="37528C"/>
                </a:solidFill>
              </a:rPr>
              <a:t> #</a:t>
            </a:r>
            <a:r>
              <a:rPr lang="nl-NL" dirty="0"/>
              <a:t>  </a:t>
            </a:r>
          </a:p>
          <a:p>
            <a:pPr marL="0" indent="0">
              <a:buNone/>
            </a:pPr>
            <a:r>
              <a:rPr lang="nl-NL" dirty="0">
                <a:solidFill>
                  <a:srgbClr val="A20000"/>
                </a:solidFill>
              </a:rPr>
              <a:t>Red: </a:t>
            </a:r>
            <a:r>
              <a:rPr lang="nl-NL" dirty="0" err="1">
                <a:solidFill>
                  <a:srgbClr val="A20000"/>
                </a:solidFill>
              </a:rPr>
              <a:t>bash</a:t>
            </a:r>
            <a:r>
              <a:rPr lang="nl-NL" dirty="0">
                <a:solidFill>
                  <a:srgbClr val="A20000"/>
                </a:solidFill>
              </a:rPr>
              <a:t> </a:t>
            </a:r>
            <a:r>
              <a:rPr lang="nl-NL" dirty="0" err="1">
                <a:solidFill>
                  <a:srgbClr val="A20000"/>
                </a:solidFill>
              </a:rPr>
              <a:t>functions</a:t>
            </a:r>
            <a:endParaRPr lang="nl-NL" dirty="0">
              <a:solidFill>
                <a:srgbClr val="A20000"/>
              </a:solidFill>
            </a:endParaRPr>
          </a:p>
          <a:p>
            <a:pPr marL="0" indent="0">
              <a:buNone/>
            </a:pPr>
            <a:r>
              <a:rPr lang="nl-NL" dirty="0">
                <a:solidFill>
                  <a:srgbClr val="5EAE83"/>
                </a:solidFill>
              </a:rPr>
              <a:t>Green: parameters of </a:t>
            </a:r>
            <a:r>
              <a:rPr lang="nl-NL" dirty="0" err="1">
                <a:solidFill>
                  <a:srgbClr val="5EAE83"/>
                </a:solidFill>
              </a:rPr>
              <a:t>the</a:t>
            </a:r>
            <a:r>
              <a:rPr lang="nl-NL" dirty="0">
                <a:solidFill>
                  <a:srgbClr val="5EAE83"/>
                </a:solidFill>
              </a:rPr>
              <a:t> script</a:t>
            </a:r>
          </a:p>
          <a:p>
            <a:pPr marL="0" indent="0">
              <a:buNone/>
            </a:pPr>
            <a:r>
              <a:rPr lang="nl-NL" dirty="0" err="1">
                <a:solidFill>
                  <a:srgbClr val="B990BA"/>
                </a:solidFill>
              </a:rPr>
              <a:t>Purple</a:t>
            </a:r>
            <a:r>
              <a:rPr lang="nl-NL" dirty="0">
                <a:solidFill>
                  <a:srgbClr val="B990BA"/>
                </a:solidFill>
              </a:rPr>
              <a:t>: strings = </a:t>
            </a:r>
            <a:r>
              <a:rPr lang="nl-NL" dirty="0" err="1">
                <a:solidFill>
                  <a:srgbClr val="B990BA"/>
                </a:solidFill>
              </a:rPr>
              <a:t>functional</a:t>
            </a:r>
            <a:r>
              <a:rPr lang="nl-NL" dirty="0">
                <a:solidFill>
                  <a:srgbClr val="B990BA"/>
                </a:solidFill>
              </a:rPr>
              <a:t> tekst </a:t>
            </a:r>
            <a:r>
              <a:rPr lang="nl-NL" dirty="0">
                <a:solidFill>
                  <a:srgbClr val="B990BA"/>
                </a:solidFill>
                <a:sym typeface="Wingdings" panose="05000000000000000000" pitchFamily="2" charset="2"/>
              </a:rPr>
              <a:t> </a:t>
            </a:r>
            <a:r>
              <a:rPr lang="nl-NL" dirty="0" err="1">
                <a:solidFill>
                  <a:srgbClr val="B990BA"/>
                </a:solidFill>
                <a:sym typeface="Wingdings" panose="05000000000000000000" pitchFamily="2" charset="2"/>
              </a:rPr>
              <a:t>always</a:t>
            </a:r>
            <a:r>
              <a:rPr lang="nl-NL" dirty="0">
                <a:solidFill>
                  <a:srgbClr val="B990BA"/>
                </a:solidFill>
                <a:sym typeface="Wingdings" panose="05000000000000000000" pitchFamily="2" charset="2"/>
              </a:rPr>
              <a:t> </a:t>
            </a:r>
            <a:r>
              <a:rPr lang="nl-NL" dirty="0" err="1">
                <a:solidFill>
                  <a:srgbClr val="B990BA"/>
                </a:solidFill>
                <a:sym typeface="Wingdings" panose="05000000000000000000" pitchFamily="2" charset="2"/>
              </a:rPr>
              <a:t>between</a:t>
            </a:r>
            <a:r>
              <a:rPr lang="nl-NL" dirty="0">
                <a:solidFill>
                  <a:srgbClr val="B990BA"/>
                </a:solidFill>
                <a:sym typeface="Wingdings" panose="05000000000000000000" pitchFamily="2" charset="2"/>
              </a:rPr>
              <a:t> ‘ ’ or “ ”</a:t>
            </a:r>
            <a:endParaRPr lang="nl-NL" dirty="0">
              <a:solidFill>
                <a:srgbClr val="B990BA"/>
              </a:solidFill>
            </a:endParaRPr>
          </a:p>
          <a:p>
            <a:pPr marL="0" indent="0">
              <a:buNone/>
            </a:pPr>
            <a:endParaRPr lang="nl-NL" dirty="0">
              <a:solidFill>
                <a:srgbClr val="5EAE83"/>
              </a:solidFill>
            </a:endParaRPr>
          </a:p>
          <a:p>
            <a:pPr marL="0" indent="0">
              <a:buNone/>
            </a:pPr>
            <a:r>
              <a:rPr lang="nl-NL" dirty="0">
                <a:solidFill>
                  <a:srgbClr val="A2A2A2"/>
                </a:solidFill>
              </a:rPr>
              <a:t>Script </a:t>
            </a:r>
            <a:r>
              <a:rPr lang="nl-NL" dirty="0" err="1">
                <a:solidFill>
                  <a:srgbClr val="A2A2A2"/>
                </a:solidFill>
              </a:rPr>
              <a:t>contains</a:t>
            </a:r>
            <a:r>
              <a:rPr lang="nl-NL" dirty="0">
                <a:solidFill>
                  <a:srgbClr val="A2A2A2"/>
                </a:solidFill>
              </a:rPr>
              <a:t> </a:t>
            </a:r>
            <a:r>
              <a:rPr lang="nl-NL" dirty="0" err="1">
                <a:solidFill>
                  <a:srgbClr val="A2A2A2"/>
                </a:solidFill>
              </a:rPr>
              <a:t>many</a:t>
            </a:r>
            <a:r>
              <a:rPr lang="nl-NL" dirty="0">
                <a:solidFill>
                  <a:srgbClr val="A2A2A2"/>
                </a:solidFill>
              </a:rPr>
              <a:t> </a:t>
            </a:r>
            <a:r>
              <a:rPr lang="nl-NL" dirty="0">
                <a:solidFill>
                  <a:srgbClr val="5D3565"/>
                </a:solidFill>
              </a:rPr>
              <a:t>${</a:t>
            </a:r>
            <a:r>
              <a:rPr lang="nl-NL" dirty="0" err="1">
                <a:solidFill>
                  <a:srgbClr val="5D3565"/>
                </a:solidFill>
              </a:rPr>
              <a:t>ParameterName</a:t>
            </a:r>
            <a:r>
              <a:rPr lang="nl-NL" dirty="0">
                <a:solidFill>
                  <a:srgbClr val="5D3565"/>
                </a:solidFill>
              </a:rPr>
              <a:t>}</a:t>
            </a:r>
            <a:r>
              <a:rPr lang="nl-NL" dirty="0">
                <a:solidFill>
                  <a:srgbClr val="A2A2A2"/>
                </a:solidFill>
              </a:rPr>
              <a:t>. </a:t>
            </a:r>
            <a:r>
              <a:rPr lang="nl-NL" dirty="0" err="1">
                <a:solidFill>
                  <a:srgbClr val="A2A2A2"/>
                </a:solidFill>
              </a:rPr>
              <a:t>This</a:t>
            </a:r>
            <a:r>
              <a:rPr lang="nl-NL" dirty="0">
                <a:solidFill>
                  <a:srgbClr val="A2A2A2"/>
                </a:solidFill>
              </a:rPr>
              <a:t> means </a:t>
            </a:r>
            <a:r>
              <a:rPr lang="nl-NL" dirty="0" err="1">
                <a:solidFill>
                  <a:srgbClr val="A2A2A2"/>
                </a:solidFill>
              </a:rPr>
              <a:t>that</a:t>
            </a:r>
            <a:r>
              <a:rPr lang="nl-NL" dirty="0">
                <a:solidFill>
                  <a:srgbClr val="A2A2A2"/>
                </a:solidFill>
              </a:rPr>
              <a:t> </a:t>
            </a:r>
            <a:r>
              <a:rPr lang="nl-NL" dirty="0" err="1">
                <a:solidFill>
                  <a:srgbClr val="A2A2A2"/>
                </a:solidFill>
              </a:rPr>
              <a:t>it</a:t>
            </a:r>
            <a:r>
              <a:rPr lang="nl-NL" dirty="0">
                <a:solidFill>
                  <a:srgbClr val="A2A2A2"/>
                </a:solidFill>
              </a:rPr>
              <a:t> calls a parameter </a:t>
            </a:r>
            <a:r>
              <a:rPr lang="nl-NL" dirty="0" err="1">
                <a:solidFill>
                  <a:srgbClr val="A2A2A2"/>
                </a:solidFill>
              </a:rPr>
              <a:t>that</a:t>
            </a:r>
            <a:r>
              <a:rPr lang="nl-NL" dirty="0">
                <a:solidFill>
                  <a:srgbClr val="A2A2A2"/>
                </a:solidFill>
              </a:rPr>
              <a:t> Has been </a:t>
            </a:r>
            <a:r>
              <a:rPr lang="nl-NL" dirty="0" err="1">
                <a:solidFill>
                  <a:srgbClr val="A2A2A2"/>
                </a:solidFill>
              </a:rPr>
              <a:t>specified</a:t>
            </a:r>
            <a:r>
              <a:rPr lang="nl-NL" dirty="0">
                <a:solidFill>
                  <a:srgbClr val="A2A2A2"/>
                </a:solidFill>
              </a:rPr>
              <a:t> </a:t>
            </a:r>
            <a:r>
              <a:rPr lang="nl-NL" dirty="0" err="1">
                <a:solidFill>
                  <a:srgbClr val="A2A2A2"/>
                </a:solidFill>
              </a:rPr>
              <a:t>before</a:t>
            </a:r>
            <a:endParaRPr lang="nl-NL" dirty="0">
              <a:solidFill>
                <a:srgbClr val="A2A2A2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AD6F9-362A-E252-354D-765E5F58C80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ECA2720-7D44-E44C-9E27-BCFF559B9905}" type="datetime3">
              <a:rPr lang="fr-BE" smtClean="0"/>
              <a:pPr/>
              <a:t>11/12/2023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AA546-6040-0807-7042-E8FE106044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>
                <a:solidFill>
                  <a:schemeClr val="tx1"/>
                </a:solidFill>
              </a:rPr>
              <a:t>LRI</a:t>
            </a:r>
            <a:r>
              <a:rPr lang="fr-FR"/>
              <a:t> – PRESENTATION TITLE</a:t>
            </a:r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2FDDF6-FCD5-FFB3-BEDE-04DE840F1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286"/>
          <a:stretch/>
        </p:blipFill>
        <p:spPr>
          <a:xfrm>
            <a:off x="6183454" y="0"/>
            <a:ext cx="60085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099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7B459-897B-708F-7BD4-CDB659D0D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Adapting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script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input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BD95B8-5898-36D7-96F6-6CE4330CA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get a document </a:t>
            </a:r>
            <a:r>
              <a:rPr lang="nl-NL" dirty="0" err="1"/>
              <a:t>guiding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(in </a:t>
            </a:r>
            <a:r>
              <a:rPr lang="nl-NL" dirty="0" err="1"/>
              <a:t>the</a:t>
            </a:r>
            <a:r>
              <a:rPr lang="nl-NL" dirty="0"/>
              <a:t> chat)</a:t>
            </a:r>
          </a:p>
          <a:p>
            <a:r>
              <a:rPr lang="nl-NL" dirty="0"/>
              <a:t>Information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is found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66BD-7BAC-B8E0-0BBB-7AEC66B8034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ECA2720-7D44-E44C-9E27-BCFF559B9905}" type="datetime3">
              <a:rPr lang="fr-BE" smtClean="0"/>
              <a:pPr/>
              <a:t>11/12/2023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0EC22-1108-3F45-1CA4-11E1B0C54B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>
                <a:solidFill>
                  <a:schemeClr val="tx1"/>
                </a:solidFill>
              </a:rPr>
              <a:t>LRI</a:t>
            </a:r>
            <a:r>
              <a:rPr lang="fr-FR"/>
              <a:t> – PRESENTATION TITLE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EDFF4F-2FC6-212F-4186-462314ADB3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465" r="40315" b="-1"/>
          <a:stretch/>
        </p:blipFill>
        <p:spPr>
          <a:xfrm>
            <a:off x="624801" y="4394528"/>
            <a:ext cx="5373709" cy="211631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1EDC32D-A2F7-05A5-269C-FF32725A72FA}"/>
              </a:ext>
            </a:extLst>
          </p:cNvPr>
          <p:cNvSpPr/>
          <p:nvPr/>
        </p:nvSpPr>
        <p:spPr>
          <a:xfrm rot="10800000">
            <a:off x="3677869" y="4922507"/>
            <a:ext cx="3063033" cy="997360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DD6972-AE56-2265-7588-E4D180E36F40}"/>
              </a:ext>
            </a:extLst>
          </p:cNvPr>
          <p:cNvSpPr txBox="1"/>
          <p:nvPr/>
        </p:nvSpPr>
        <p:spPr>
          <a:xfrm>
            <a:off x="4422810" y="5232581"/>
            <a:ext cx="1958898" cy="423746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 lnSpcReduction="10000"/>
          </a:bodyPr>
          <a:lstStyle/>
          <a:p>
            <a:r>
              <a:rPr lang="nl-NL" sz="2400" dirty="0"/>
              <a:t>Sample data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4B82650-214F-2871-DFB5-E6AA371B0509}"/>
              </a:ext>
            </a:extLst>
          </p:cNvPr>
          <p:cNvSpPr/>
          <p:nvPr/>
        </p:nvSpPr>
        <p:spPr>
          <a:xfrm rot="8408953">
            <a:off x="4328655" y="3103226"/>
            <a:ext cx="3063033" cy="9973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C4C279-37F9-4D53-BD77-4AFBEA8D4585}"/>
              </a:ext>
            </a:extLst>
          </p:cNvPr>
          <p:cNvSpPr txBox="1"/>
          <p:nvPr/>
        </p:nvSpPr>
        <p:spPr>
          <a:xfrm rot="19186452">
            <a:off x="5021669" y="3269197"/>
            <a:ext cx="1958898" cy="423746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 lnSpcReduction="10000"/>
          </a:bodyPr>
          <a:lstStyle/>
          <a:p>
            <a:r>
              <a:rPr lang="nl-NL" sz="2400" dirty="0" err="1"/>
              <a:t>Genome</a:t>
            </a:r>
            <a:r>
              <a:rPr lang="nl-NL" sz="2400" dirty="0"/>
              <a:t> data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A8FB52-B1E9-9576-50C8-7DA2163BF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360" y="4441997"/>
            <a:ext cx="2605837" cy="22814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64A1FC-38E8-B529-0C54-462232D7E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706" y="17327"/>
            <a:ext cx="4146694" cy="418879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01A194A-3EDB-0EEB-4AE8-4CD83BC21F22}"/>
              </a:ext>
            </a:extLst>
          </p:cNvPr>
          <p:cNvSpPr/>
          <p:nvPr/>
        </p:nvSpPr>
        <p:spPr>
          <a:xfrm>
            <a:off x="7355491" y="2237680"/>
            <a:ext cx="4309469" cy="107112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8662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7B459-897B-708F-7BD4-CDB659D0D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Adapting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script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input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BD95B8-5898-36D7-96F6-6CE4330CA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NL" dirty="0"/>
              <a:t>Scripts are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sensitive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Capitals</a:t>
            </a:r>
            <a:endParaRPr lang="nl-NL" dirty="0"/>
          </a:p>
          <a:p>
            <a:pPr lvl="1"/>
            <a:r>
              <a:rPr lang="nl-NL" dirty="0" err="1"/>
              <a:t>Spaces</a:t>
            </a:r>
            <a:r>
              <a:rPr lang="nl-NL" dirty="0"/>
              <a:t> in wrong </a:t>
            </a:r>
            <a:r>
              <a:rPr lang="nl-NL" dirty="0" err="1"/>
              <a:t>places</a:t>
            </a:r>
            <a:r>
              <a:rPr lang="nl-NL" dirty="0"/>
              <a:t> </a:t>
            </a:r>
          </a:p>
          <a:p>
            <a:pPr marL="457195" lvl="1" indent="0">
              <a:buNone/>
            </a:pPr>
            <a:r>
              <a:rPr lang="nl-NL" dirty="0">
                <a:sym typeface="Wingdings" panose="05000000000000000000" pitchFamily="2" charset="2"/>
              </a:rPr>
              <a:t> No </a:t>
            </a:r>
            <a:r>
              <a:rPr lang="nl-NL" dirty="0" err="1">
                <a:sym typeface="Wingdings" panose="05000000000000000000" pitchFamily="2" charset="2"/>
              </a:rPr>
              <a:t>space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allowed</a:t>
            </a:r>
            <a:r>
              <a:rPr lang="nl-NL" dirty="0">
                <a:sym typeface="Wingdings" panose="05000000000000000000" pitchFamily="2" charset="2"/>
              </a:rPr>
              <a:t> beween PARAMETER=“</a:t>
            </a:r>
            <a:r>
              <a:rPr lang="nl-NL" dirty="0" err="1">
                <a:sym typeface="Wingdings" panose="05000000000000000000" pitchFamily="2" charset="2"/>
              </a:rPr>
              <a:t>text</a:t>
            </a:r>
            <a:r>
              <a:rPr lang="nl-NL" dirty="0">
                <a:sym typeface="Wingdings" panose="05000000000000000000" pitchFamily="2" charset="2"/>
              </a:rPr>
              <a:t>”</a:t>
            </a:r>
            <a:endParaRPr lang="nl-NL" dirty="0"/>
          </a:p>
          <a:p>
            <a:pPr lvl="1"/>
            <a:r>
              <a:rPr lang="nl-NL" dirty="0"/>
              <a:t>Missing </a:t>
            </a:r>
            <a:r>
              <a:rPr lang="nl-NL" dirty="0" err="1"/>
              <a:t>signs</a:t>
            </a:r>
            <a:r>
              <a:rPr lang="nl-NL" dirty="0"/>
              <a:t> </a:t>
            </a:r>
            <a:r>
              <a:rPr lang="nl-NL" dirty="0" err="1"/>
              <a:t>such</a:t>
            </a:r>
            <a:r>
              <a:rPr lang="nl-NL" dirty="0"/>
              <a:t> as “ ”  </a:t>
            </a:r>
          </a:p>
          <a:p>
            <a:endParaRPr lang="nl-NL" dirty="0"/>
          </a:p>
          <a:p>
            <a:r>
              <a:rPr lang="nl-NL" dirty="0"/>
              <a:t>Mistakes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cause</a:t>
            </a:r>
            <a:r>
              <a:rPr lang="nl-NL" dirty="0"/>
              <a:t> </a:t>
            </a:r>
            <a:r>
              <a:rPr lang="nl-NL" dirty="0" err="1"/>
              <a:t>errors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running </a:t>
            </a:r>
            <a:r>
              <a:rPr lang="nl-NL" dirty="0" err="1"/>
              <a:t>the</a:t>
            </a:r>
            <a:r>
              <a:rPr lang="nl-NL" dirty="0"/>
              <a:t> script/line</a:t>
            </a:r>
          </a:p>
          <a:p>
            <a:pPr marL="0" indent="0">
              <a:buNone/>
            </a:pPr>
            <a:r>
              <a:rPr lang="nl-NL" dirty="0"/>
              <a:t>(We </a:t>
            </a:r>
            <a:r>
              <a:rPr lang="nl-NL" dirty="0" err="1"/>
              <a:t>might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later)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0EC22-1108-3F45-1CA4-11E1B0C54B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>
                <a:solidFill>
                  <a:schemeClr val="tx1"/>
                </a:solidFill>
              </a:rPr>
              <a:t>LRI</a:t>
            </a:r>
            <a:r>
              <a:rPr lang="fr-FR" dirty="0"/>
              <a:t> – PRESENTATION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50F92F-37C8-6123-4AAD-A12A22F112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286"/>
          <a:stretch/>
        </p:blipFill>
        <p:spPr>
          <a:xfrm>
            <a:off x="6183454" y="0"/>
            <a:ext cx="60085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911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3C317363-569D-45EE-8F3C-1CCDE3C64927}"/>
              </a:ext>
            </a:extLst>
          </p:cNvPr>
          <p:cNvSpPr txBox="1">
            <a:spLocks/>
          </p:cNvSpPr>
          <p:nvPr/>
        </p:nvSpPr>
        <p:spPr>
          <a:xfrm>
            <a:off x="4191000" y="2470176"/>
            <a:ext cx="7861300" cy="4616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fr-FR" sz="4400" dirty="0">
                <a:solidFill>
                  <a:srgbClr val="29295F"/>
                </a:solidFill>
              </a:rPr>
              <a:t>Hands-on part1</a:t>
            </a:r>
          </a:p>
          <a:p>
            <a:pPr marL="0" indent="0">
              <a:buFont typeface="Arial"/>
              <a:buNone/>
            </a:pPr>
            <a:r>
              <a:rPr lang="fr-FR" sz="4400" dirty="0" err="1">
                <a:solidFill>
                  <a:srgbClr val="29295F"/>
                </a:solidFill>
              </a:rPr>
              <a:t>Prepare</a:t>
            </a:r>
            <a:r>
              <a:rPr lang="fr-FR" sz="4400" dirty="0">
                <a:solidFill>
                  <a:srgbClr val="29295F"/>
                </a:solidFill>
              </a:rPr>
              <a:t> the script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fr-FR" sz="4400" dirty="0" err="1">
                <a:solidFill>
                  <a:srgbClr val="29295F"/>
                </a:solidFill>
                <a:sym typeface="Wingdings" panose="05000000000000000000" pitchFamily="2" charset="2"/>
              </a:rPr>
              <a:t>g</a:t>
            </a:r>
            <a:r>
              <a:rPr lang="fr-FR" sz="4400" dirty="0" err="1">
                <a:solidFill>
                  <a:srgbClr val="29295F"/>
                </a:solidFill>
              </a:rPr>
              <a:t>ive</a:t>
            </a:r>
            <a:r>
              <a:rPr lang="fr-FR" sz="4400" dirty="0">
                <a:solidFill>
                  <a:srgbClr val="29295F"/>
                </a:solidFill>
              </a:rPr>
              <a:t> the correct </a:t>
            </a:r>
            <a:r>
              <a:rPr lang="fr-FR" sz="4400" dirty="0" err="1">
                <a:solidFill>
                  <a:srgbClr val="29295F"/>
                </a:solidFill>
              </a:rPr>
              <a:t>parameters</a:t>
            </a:r>
            <a:endParaRPr lang="fr-FR" sz="4400" dirty="0">
              <a:solidFill>
                <a:srgbClr val="29295F"/>
              </a:solidFill>
            </a:endParaRPr>
          </a:p>
          <a:p>
            <a:pPr marL="0" indent="0">
              <a:buNone/>
            </a:pPr>
            <a:endParaRPr lang="fr-FR" sz="4400" dirty="0">
              <a:solidFill>
                <a:srgbClr val="29295F"/>
              </a:solidFill>
            </a:endParaRPr>
          </a:p>
        </p:txBody>
      </p:sp>
      <p:sp>
        <p:nvSpPr>
          <p:cNvPr id="3" name="Espace réservé du texte 1">
            <a:extLst>
              <a:ext uri="{FF2B5EF4-FFF2-40B4-BE49-F238E27FC236}">
                <a16:creationId xmlns:a16="http://schemas.microsoft.com/office/drawing/2014/main" id="{9D0DD541-7741-D2ED-696B-345BE4AE560B}"/>
              </a:ext>
            </a:extLst>
          </p:cNvPr>
          <p:cNvSpPr txBox="1">
            <a:spLocks/>
          </p:cNvSpPr>
          <p:nvPr/>
        </p:nvSpPr>
        <p:spPr>
          <a:xfrm>
            <a:off x="5183648" y="4989036"/>
            <a:ext cx="5065252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7" indent="-228597" algn="l" defTabSz="91439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>
                    <a:lumMod val="50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  <a:lvl2pPr marL="685792" indent="-228597" algn="l" defTabSz="91439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>
                    <a:lumMod val="50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defRPr>
            </a:lvl2pPr>
            <a:lvl3pPr marL="1142988" indent="-228597" algn="l" defTabSz="91439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>
                    <a:lumMod val="50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defRPr>
            </a:lvl3pPr>
            <a:lvl4pPr marL="1600183" indent="-228597" algn="l" defTabSz="91439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>
                    <a:lumMod val="50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defRPr>
            </a:lvl4pPr>
            <a:lvl5pPr marL="2057378" indent="-228597" algn="l" defTabSz="91439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>
                    <a:lumMod val="50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defRPr>
            </a:lvl5pPr>
            <a:lvl6pPr marL="2514573" indent="-228597" algn="l" defTabSz="91439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9" indent="-228597" algn="l" defTabSz="91439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4" indent="-228597" algn="l" defTabSz="91439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8" indent="-228597" algn="l" defTabSz="91439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>
                <a:solidFill>
                  <a:srgbClr val="C00000"/>
                </a:solidFill>
              </a:rPr>
              <a:t>We</a:t>
            </a:r>
            <a:r>
              <a:rPr lang="fr-FR" sz="2400" dirty="0">
                <a:solidFill>
                  <a:srgbClr val="C00000"/>
                </a:solidFill>
              </a:rPr>
              <a:t> </a:t>
            </a:r>
            <a:r>
              <a:rPr lang="fr-FR" sz="2400" dirty="0" err="1">
                <a:solidFill>
                  <a:srgbClr val="C00000"/>
                </a:solidFill>
              </a:rPr>
              <a:t>will</a:t>
            </a:r>
            <a:r>
              <a:rPr lang="fr-FR" sz="2400" dirty="0">
                <a:solidFill>
                  <a:srgbClr val="C00000"/>
                </a:solidFill>
              </a:rPr>
              <a:t> not run/</a:t>
            </a:r>
            <a:r>
              <a:rPr lang="fr-FR" sz="2400" dirty="0" err="1">
                <a:solidFill>
                  <a:srgbClr val="C00000"/>
                </a:solidFill>
              </a:rPr>
              <a:t>excecute</a:t>
            </a:r>
            <a:r>
              <a:rPr lang="fr-FR" sz="2400" dirty="0">
                <a:solidFill>
                  <a:srgbClr val="C00000"/>
                </a:solidFill>
              </a:rPr>
              <a:t> the </a:t>
            </a:r>
            <a:r>
              <a:rPr lang="fr-FR" sz="2400" dirty="0" err="1">
                <a:solidFill>
                  <a:srgbClr val="C00000"/>
                </a:solidFill>
              </a:rPr>
              <a:t>lines</a:t>
            </a:r>
            <a:r>
              <a:rPr lang="fr-FR" sz="2400" dirty="0">
                <a:solidFill>
                  <a:srgbClr val="C00000"/>
                </a:solidFill>
              </a:rPr>
              <a:t> </a:t>
            </a:r>
            <a:r>
              <a:rPr lang="fr-FR" sz="2400" dirty="0" err="1">
                <a:solidFill>
                  <a:srgbClr val="C00000"/>
                </a:solidFill>
              </a:rPr>
              <a:t>yet</a:t>
            </a:r>
            <a:endParaRPr lang="fr-FR" sz="2400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092FC5-654D-DD94-DB95-824D792380B3}"/>
              </a:ext>
            </a:extLst>
          </p:cNvPr>
          <p:cNvSpPr txBox="1"/>
          <p:nvPr/>
        </p:nvSpPr>
        <p:spPr>
          <a:xfrm>
            <a:off x="3098800" y="5450701"/>
            <a:ext cx="5537200" cy="121679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endParaRPr lang="nl-NL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6304FD-EDCE-608A-A7AA-D389FC8C3283}"/>
              </a:ext>
            </a:extLst>
          </p:cNvPr>
          <p:cNvSpPr txBox="1"/>
          <p:nvPr/>
        </p:nvSpPr>
        <p:spPr>
          <a:xfrm>
            <a:off x="3816928" y="6419241"/>
            <a:ext cx="8375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https://filesender.surf.nl/?s=download&amp;token=a1169995-a0f1-49fd-9097-2a840c55f811</a:t>
            </a:r>
          </a:p>
        </p:txBody>
      </p:sp>
    </p:spTree>
    <p:extLst>
      <p:ext uri="{BB962C8B-B14F-4D97-AF65-F5344CB8AC3E}">
        <p14:creationId xmlns:p14="http://schemas.microsoft.com/office/powerpoint/2010/main" val="901873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3C317363-569D-45EE-8F3C-1CCDE3C64927}"/>
              </a:ext>
            </a:extLst>
          </p:cNvPr>
          <p:cNvSpPr txBox="1">
            <a:spLocks/>
          </p:cNvSpPr>
          <p:nvPr/>
        </p:nvSpPr>
        <p:spPr>
          <a:xfrm>
            <a:off x="4191000" y="2470176"/>
            <a:ext cx="7861300" cy="4616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fr-FR" sz="4400" dirty="0" err="1">
                <a:solidFill>
                  <a:srgbClr val="C00000"/>
                </a:solidFill>
              </a:rPr>
              <a:t>Review</a:t>
            </a:r>
            <a:r>
              <a:rPr lang="fr-FR" sz="4400" dirty="0">
                <a:solidFill>
                  <a:srgbClr val="29295F"/>
                </a:solidFill>
              </a:rPr>
              <a:t> Hands-on part1</a:t>
            </a:r>
          </a:p>
          <a:p>
            <a:pPr marL="0" indent="0">
              <a:buFont typeface="Arial"/>
              <a:buNone/>
            </a:pPr>
            <a:r>
              <a:rPr lang="fr-FR" sz="4400" dirty="0" err="1">
                <a:solidFill>
                  <a:srgbClr val="29295F"/>
                </a:solidFill>
              </a:rPr>
              <a:t>Prepare</a:t>
            </a:r>
            <a:r>
              <a:rPr lang="fr-FR" sz="4400" dirty="0">
                <a:solidFill>
                  <a:srgbClr val="29295F"/>
                </a:solidFill>
              </a:rPr>
              <a:t> the script</a:t>
            </a:r>
          </a:p>
          <a:p>
            <a:pPr marL="0" indent="0">
              <a:buFont typeface="Arial"/>
              <a:buNone/>
            </a:pPr>
            <a:r>
              <a:rPr lang="fr-FR" sz="4400" dirty="0">
                <a:solidFill>
                  <a:srgbClr val="29295F"/>
                </a:solidFill>
                <a:sym typeface="Wingdings" panose="05000000000000000000" pitchFamily="2" charset="2"/>
              </a:rPr>
              <a:t> </a:t>
            </a:r>
            <a:r>
              <a:rPr lang="fr-FR" sz="4400" dirty="0" err="1">
                <a:solidFill>
                  <a:srgbClr val="29295F"/>
                </a:solidFill>
                <a:sym typeface="Wingdings" panose="05000000000000000000" pitchFamily="2" charset="2"/>
              </a:rPr>
              <a:t>g</a:t>
            </a:r>
            <a:r>
              <a:rPr lang="fr-FR" sz="4400" dirty="0" err="1">
                <a:solidFill>
                  <a:srgbClr val="29295F"/>
                </a:solidFill>
              </a:rPr>
              <a:t>ive</a:t>
            </a:r>
            <a:r>
              <a:rPr lang="fr-FR" sz="4400" dirty="0">
                <a:solidFill>
                  <a:srgbClr val="29295F"/>
                </a:solidFill>
              </a:rPr>
              <a:t> the correct </a:t>
            </a:r>
            <a:r>
              <a:rPr lang="fr-FR" sz="4400" dirty="0" err="1">
                <a:solidFill>
                  <a:srgbClr val="29295F"/>
                </a:solidFill>
              </a:rPr>
              <a:t>parameters</a:t>
            </a:r>
            <a:r>
              <a:rPr lang="fr-FR" sz="4400" dirty="0">
                <a:solidFill>
                  <a:srgbClr val="29295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1376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7B504AF-D83D-85D0-B627-9BB0EC2D3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/>
              <a:t>Step 3: Run </a:t>
            </a:r>
            <a:r>
              <a:rPr lang="nl-NL" dirty="0" err="1"/>
              <a:t>lines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copy </a:t>
            </a:r>
            <a:r>
              <a:rPr lang="nl-NL" dirty="0" err="1"/>
              <a:t>pasting</a:t>
            </a:r>
            <a:endParaRPr lang="nl-NL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FB79631-265C-AE6C-942B-FB4F2671D8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8C5F3-34C7-522A-CEB9-1D3C9BB0686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ECA2720-7D44-E44C-9E27-BCFF559B9905}" type="datetime3">
              <a:rPr lang="fr-BE" smtClean="0"/>
              <a:pPr/>
              <a:t>11/12/2023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E125D-FD31-621D-D943-6347C7FA2E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>
                <a:solidFill>
                  <a:schemeClr val="tx1"/>
                </a:solidFill>
              </a:rPr>
              <a:t>LRI</a:t>
            </a:r>
            <a:r>
              <a:rPr lang="fr-FR"/>
              <a:t> – PRESENTATION TITLE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9011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C8D9-899B-2082-654A-EF16946CF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Open a terminal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0CCF4C-2DEB-FF13-117D-5D9C2EC2E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NL" dirty="0"/>
              <a:t>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explorer</a:t>
            </a:r>
            <a:endParaRPr lang="nl-NL" dirty="0"/>
          </a:p>
          <a:p>
            <a:r>
              <a:rPr lang="nl-NL" dirty="0"/>
              <a:t>On </a:t>
            </a:r>
            <a:r>
              <a:rPr lang="nl-NL" dirty="0" err="1"/>
              <a:t>bottom</a:t>
            </a:r>
            <a:r>
              <a:rPr lang="nl-NL" dirty="0"/>
              <a:t> </a:t>
            </a:r>
            <a:r>
              <a:rPr lang="nl-NL" dirty="0" err="1"/>
              <a:t>white</a:t>
            </a:r>
            <a:r>
              <a:rPr lang="nl-NL" dirty="0"/>
              <a:t> part</a:t>
            </a:r>
          </a:p>
          <a:p>
            <a:r>
              <a:rPr lang="nl-NL" dirty="0"/>
              <a:t>Right mouse click</a:t>
            </a:r>
          </a:p>
          <a:p>
            <a:r>
              <a:rPr lang="nl-NL" dirty="0"/>
              <a:t>Open in Terminal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97323-C79C-EC87-B6D1-1717A9C2FCF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ECA2720-7D44-E44C-9E27-BCFF559B9905}" type="datetime3">
              <a:rPr lang="fr-BE" smtClean="0"/>
              <a:pPr/>
              <a:t>11/12/2023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F1E762-EB7C-907C-DB9E-647E54FD9E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>
                <a:solidFill>
                  <a:schemeClr val="tx1"/>
                </a:solidFill>
              </a:rPr>
              <a:t>LRI</a:t>
            </a:r>
            <a:r>
              <a:rPr lang="fr-FR"/>
              <a:t> – PRESENTATION TITLE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EA1553-330D-8F2B-DBE5-6387DC129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611" y="0"/>
            <a:ext cx="9114389" cy="685800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B73461E-4CA6-04FD-D7FF-59D93D6B3E80}"/>
              </a:ext>
            </a:extLst>
          </p:cNvPr>
          <p:cNvSpPr/>
          <p:nvPr/>
        </p:nvSpPr>
        <p:spPr>
          <a:xfrm>
            <a:off x="5443654" y="5090602"/>
            <a:ext cx="1304692" cy="4337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01272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5F18D-11FA-D79A-7A4A-C589BF254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Navigating</a:t>
            </a:r>
            <a:endParaRPr lang="nl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83E5B7-472B-09A3-9AA8-4DE8FE08DA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FAE6D-6701-91C2-72C5-0447916BD48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ECA2720-7D44-E44C-9E27-BCFF559B9905}" type="datetime3">
              <a:rPr lang="fr-BE" smtClean="0"/>
              <a:pPr/>
              <a:t>11/12/2023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1308F-420F-8D8E-1D80-7C8078F940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>
                <a:solidFill>
                  <a:schemeClr val="tx1"/>
                </a:solidFill>
              </a:rPr>
              <a:t>LRI</a:t>
            </a:r>
            <a:r>
              <a:rPr lang="fr-FR"/>
              <a:t> – PRESENTATION TITLE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32041A-1A3F-A1FF-8625-1DF54DD93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569" y="0"/>
            <a:ext cx="805343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497A2C-940E-610A-C0AD-1E00434DBB68}"/>
              </a:ext>
            </a:extLst>
          </p:cNvPr>
          <p:cNvSpPr txBox="1"/>
          <p:nvPr/>
        </p:nvSpPr>
        <p:spPr>
          <a:xfrm>
            <a:off x="7237905" y="2278648"/>
            <a:ext cx="1485900" cy="330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wrap="square" lIns="91440" tIns="45720" rIns="91440" bIns="45720" rtlCol="0" anchor="b">
            <a:normAutofit lnSpcReduction="10000"/>
          </a:bodyPr>
          <a:lstStyle/>
          <a:p>
            <a:pPr algn="ctr"/>
            <a:r>
              <a:rPr lang="nl-NL" sz="1600" dirty="0"/>
              <a:t>Explorer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F3ECC-5C81-2B54-31C1-5F83485BD4E0}"/>
              </a:ext>
            </a:extLst>
          </p:cNvPr>
          <p:cNvSpPr txBox="1"/>
          <p:nvPr/>
        </p:nvSpPr>
        <p:spPr>
          <a:xfrm>
            <a:off x="6494955" y="5142395"/>
            <a:ext cx="1485900" cy="330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wrap="square" lIns="91440" tIns="45720" rIns="91440" bIns="45720" rtlCol="0" anchor="b">
            <a:normAutofit lnSpcReduction="10000"/>
          </a:bodyPr>
          <a:lstStyle/>
          <a:p>
            <a:pPr algn="ctr"/>
            <a:r>
              <a:rPr lang="nl-NL" sz="1600" dirty="0"/>
              <a:t>Terminal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537C7B-2F1A-9ADB-0BA5-9F71153B7589}"/>
              </a:ext>
            </a:extLst>
          </p:cNvPr>
          <p:cNvSpPr txBox="1"/>
          <p:nvPr/>
        </p:nvSpPr>
        <p:spPr>
          <a:xfrm>
            <a:off x="10343598" y="3263900"/>
            <a:ext cx="1485900" cy="330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wrap="square" lIns="91440" tIns="45720" rIns="91440" bIns="45720" rtlCol="0" anchor="b">
            <a:normAutofit lnSpcReduction="10000"/>
          </a:bodyPr>
          <a:lstStyle/>
          <a:p>
            <a:pPr algn="ctr"/>
            <a:r>
              <a:rPr lang="nl-NL" sz="1600" dirty="0"/>
              <a:t>Script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A8D79C8-7AFD-F8B4-49D3-B5F97666E222}"/>
              </a:ext>
            </a:extLst>
          </p:cNvPr>
          <p:cNvSpPr/>
          <p:nvPr/>
        </p:nvSpPr>
        <p:spPr>
          <a:xfrm>
            <a:off x="2362202" y="3725788"/>
            <a:ext cx="1749320" cy="4337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Go </a:t>
            </a:r>
            <a:r>
              <a:rPr lang="nl-NL" dirty="0" err="1"/>
              <a:t>to</a:t>
            </a:r>
            <a:r>
              <a:rPr lang="nl-NL" dirty="0"/>
              <a:t> script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1385836-7179-D2C9-9878-EC70910D293D}"/>
              </a:ext>
            </a:extLst>
          </p:cNvPr>
          <p:cNvSpPr/>
          <p:nvPr/>
        </p:nvSpPr>
        <p:spPr>
          <a:xfrm>
            <a:off x="2362201" y="3056061"/>
            <a:ext cx="1749320" cy="4337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Go </a:t>
            </a:r>
            <a:r>
              <a:rPr lang="nl-NL" dirty="0" err="1"/>
              <a:t>to</a:t>
            </a:r>
            <a:r>
              <a:rPr lang="nl-NL" dirty="0"/>
              <a:t> terminal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D67BD42-3313-0489-C802-DB8960E20059}"/>
              </a:ext>
            </a:extLst>
          </p:cNvPr>
          <p:cNvSpPr/>
          <p:nvPr/>
        </p:nvSpPr>
        <p:spPr>
          <a:xfrm>
            <a:off x="2375725" y="1486345"/>
            <a:ext cx="1749320" cy="4337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Go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explorer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32276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ECA2720-7D44-E44C-9E27-BCFF559B9905}" type="datetime3">
              <a:rPr lang="fr-BE" smtClean="0"/>
              <a:pPr/>
              <a:t>11/12/2023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>
                <a:solidFill>
                  <a:schemeClr val="tx1"/>
                </a:solidFill>
              </a:rPr>
              <a:t>LRI</a:t>
            </a:r>
            <a:r>
              <a:rPr lang="fr-FR" dirty="0"/>
              <a:t> – </a:t>
            </a:r>
            <a:r>
              <a:rPr lang="fr-FR" sz="800" dirty="0"/>
              <a:t>R-ODAF – </a:t>
            </a:r>
            <a:r>
              <a:rPr lang="fr-FR" sz="800" dirty="0" err="1"/>
              <a:t>Omics</a:t>
            </a:r>
            <a:r>
              <a:rPr lang="fr-FR" sz="800" dirty="0"/>
              <a:t> Data Analyses Framework for </a:t>
            </a:r>
            <a:r>
              <a:rPr lang="fr-FR" sz="800" dirty="0" err="1"/>
              <a:t>Regulatory</a:t>
            </a:r>
            <a:r>
              <a:rPr lang="fr-FR" sz="800" dirty="0"/>
              <a:t> Application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6033A3-CC97-4634-BC19-45ACD1D3D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/>
              <a:t>RNA-Sequencing</a:t>
            </a:r>
            <a:endParaRPr lang="en-US" dirty="0"/>
          </a:p>
        </p:txBody>
      </p:sp>
      <p:pic>
        <p:nvPicPr>
          <p:cNvPr id="2052" name="Picture 4" descr="TRIzol RNA Extraction Principle ,Protocol ,Functions of Reagents |  HowBiotech">
            <a:extLst>
              <a:ext uri="{FF2B5EF4-FFF2-40B4-BE49-F238E27FC236}">
                <a16:creationId xmlns:a16="http://schemas.microsoft.com/office/drawing/2014/main" id="{80B68EEF-1DE3-424B-A874-CB5B0AE64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07" y="2528585"/>
            <a:ext cx="946859" cy="100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A9BFEA33-CAB6-4D74-8B12-3FF04775BF5B}"/>
              </a:ext>
            </a:extLst>
          </p:cNvPr>
          <p:cNvSpPr>
            <a:spLocks/>
          </p:cNvSpPr>
          <p:nvPr/>
        </p:nvSpPr>
        <p:spPr bwMode="auto">
          <a:xfrm>
            <a:off x="2330450" y="2752194"/>
            <a:ext cx="609600" cy="381000"/>
          </a:xfrm>
          <a:custGeom>
            <a:avLst/>
            <a:gdLst>
              <a:gd name="T0" fmla="*/ 0 w 960"/>
              <a:gd name="T1" fmla="*/ 0 h 432"/>
              <a:gd name="T2" fmla="*/ 115 w 960"/>
              <a:gd name="T3" fmla="*/ 133 h 432"/>
              <a:gd name="T4" fmla="*/ 269 w 960"/>
              <a:gd name="T5" fmla="*/ 80 h 432"/>
              <a:gd name="T6" fmla="*/ 384 w 960"/>
              <a:gd name="T7" fmla="*/ 240 h 43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60" h="432">
                <a:moveTo>
                  <a:pt x="0" y="0"/>
                </a:moveTo>
                <a:cubicBezTo>
                  <a:pt x="88" y="108"/>
                  <a:pt x="176" y="216"/>
                  <a:pt x="288" y="240"/>
                </a:cubicBezTo>
                <a:cubicBezTo>
                  <a:pt x="400" y="264"/>
                  <a:pt x="560" y="112"/>
                  <a:pt x="672" y="144"/>
                </a:cubicBezTo>
                <a:cubicBezTo>
                  <a:pt x="784" y="176"/>
                  <a:pt x="872" y="304"/>
                  <a:pt x="960" y="43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1C7389F3-D3D7-4311-B88F-97EF47C512B7}"/>
              </a:ext>
            </a:extLst>
          </p:cNvPr>
          <p:cNvSpPr>
            <a:spLocks/>
          </p:cNvSpPr>
          <p:nvPr/>
        </p:nvSpPr>
        <p:spPr bwMode="auto">
          <a:xfrm>
            <a:off x="2393628" y="2378338"/>
            <a:ext cx="838200" cy="266700"/>
          </a:xfrm>
          <a:custGeom>
            <a:avLst/>
            <a:gdLst>
              <a:gd name="T0" fmla="*/ 0 w 1104"/>
              <a:gd name="T1" fmla="*/ 46 h 264"/>
              <a:gd name="T2" fmla="*/ 161 w 1104"/>
              <a:gd name="T3" fmla="*/ 15 h 264"/>
              <a:gd name="T4" fmla="*/ 253 w 1104"/>
              <a:gd name="T5" fmla="*/ 137 h 264"/>
              <a:gd name="T6" fmla="*/ 436 w 1104"/>
              <a:gd name="T7" fmla="*/ 76 h 264"/>
              <a:gd name="T8" fmla="*/ 528 w 1104"/>
              <a:gd name="T9" fmla="*/ 168 h 2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04" h="264">
                <a:moveTo>
                  <a:pt x="0" y="72"/>
                </a:moveTo>
                <a:cubicBezTo>
                  <a:pt x="124" y="36"/>
                  <a:pt x="248" y="0"/>
                  <a:pt x="336" y="24"/>
                </a:cubicBezTo>
                <a:cubicBezTo>
                  <a:pt x="424" y="48"/>
                  <a:pt x="432" y="200"/>
                  <a:pt x="528" y="216"/>
                </a:cubicBezTo>
                <a:cubicBezTo>
                  <a:pt x="624" y="232"/>
                  <a:pt x="816" y="112"/>
                  <a:pt x="912" y="120"/>
                </a:cubicBezTo>
                <a:cubicBezTo>
                  <a:pt x="1008" y="128"/>
                  <a:pt x="1056" y="196"/>
                  <a:pt x="1104" y="26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D8FB6B6D-A6F7-4638-8DF6-F4839DD5C71B}"/>
              </a:ext>
            </a:extLst>
          </p:cNvPr>
          <p:cNvSpPr>
            <a:spLocks/>
          </p:cNvSpPr>
          <p:nvPr/>
        </p:nvSpPr>
        <p:spPr bwMode="auto">
          <a:xfrm>
            <a:off x="2482850" y="2599794"/>
            <a:ext cx="609600" cy="381000"/>
          </a:xfrm>
          <a:custGeom>
            <a:avLst/>
            <a:gdLst>
              <a:gd name="T0" fmla="*/ 0 w 960"/>
              <a:gd name="T1" fmla="*/ 0 h 432"/>
              <a:gd name="T2" fmla="*/ 115 w 960"/>
              <a:gd name="T3" fmla="*/ 133 h 432"/>
              <a:gd name="T4" fmla="*/ 269 w 960"/>
              <a:gd name="T5" fmla="*/ 80 h 432"/>
              <a:gd name="T6" fmla="*/ 384 w 960"/>
              <a:gd name="T7" fmla="*/ 240 h 43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60" h="432">
                <a:moveTo>
                  <a:pt x="0" y="0"/>
                </a:moveTo>
                <a:cubicBezTo>
                  <a:pt x="88" y="108"/>
                  <a:pt x="176" y="216"/>
                  <a:pt x="288" y="240"/>
                </a:cubicBezTo>
                <a:cubicBezTo>
                  <a:pt x="400" y="264"/>
                  <a:pt x="560" y="112"/>
                  <a:pt x="672" y="144"/>
                </a:cubicBezTo>
                <a:cubicBezTo>
                  <a:pt x="784" y="176"/>
                  <a:pt x="872" y="304"/>
                  <a:pt x="960" y="43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3137F188-2FF4-4291-BBC8-745F2E236C3C}"/>
              </a:ext>
            </a:extLst>
          </p:cNvPr>
          <p:cNvSpPr>
            <a:spLocks/>
          </p:cNvSpPr>
          <p:nvPr/>
        </p:nvSpPr>
        <p:spPr bwMode="auto">
          <a:xfrm rot="20212828">
            <a:off x="3035002" y="3181923"/>
            <a:ext cx="838200" cy="266700"/>
          </a:xfrm>
          <a:custGeom>
            <a:avLst/>
            <a:gdLst>
              <a:gd name="T0" fmla="*/ 0 w 1104"/>
              <a:gd name="T1" fmla="*/ 46 h 264"/>
              <a:gd name="T2" fmla="*/ 161 w 1104"/>
              <a:gd name="T3" fmla="*/ 15 h 264"/>
              <a:gd name="T4" fmla="*/ 253 w 1104"/>
              <a:gd name="T5" fmla="*/ 137 h 264"/>
              <a:gd name="T6" fmla="*/ 436 w 1104"/>
              <a:gd name="T7" fmla="*/ 76 h 264"/>
              <a:gd name="T8" fmla="*/ 528 w 1104"/>
              <a:gd name="T9" fmla="*/ 168 h 2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04" h="264">
                <a:moveTo>
                  <a:pt x="0" y="72"/>
                </a:moveTo>
                <a:cubicBezTo>
                  <a:pt x="124" y="36"/>
                  <a:pt x="248" y="0"/>
                  <a:pt x="336" y="24"/>
                </a:cubicBezTo>
                <a:cubicBezTo>
                  <a:pt x="424" y="48"/>
                  <a:pt x="432" y="200"/>
                  <a:pt x="528" y="216"/>
                </a:cubicBezTo>
                <a:cubicBezTo>
                  <a:pt x="624" y="232"/>
                  <a:pt x="816" y="112"/>
                  <a:pt x="912" y="120"/>
                </a:cubicBezTo>
                <a:cubicBezTo>
                  <a:pt x="1008" y="128"/>
                  <a:pt x="1056" y="196"/>
                  <a:pt x="1104" y="26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6B6E502D-43D1-4EE1-A2AC-34E1EC76A714}"/>
              </a:ext>
            </a:extLst>
          </p:cNvPr>
          <p:cNvSpPr>
            <a:spLocks/>
          </p:cNvSpPr>
          <p:nvPr/>
        </p:nvSpPr>
        <p:spPr bwMode="auto">
          <a:xfrm>
            <a:off x="3219450" y="2980794"/>
            <a:ext cx="609600" cy="381000"/>
          </a:xfrm>
          <a:custGeom>
            <a:avLst/>
            <a:gdLst>
              <a:gd name="T0" fmla="*/ 0 w 960"/>
              <a:gd name="T1" fmla="*/ 0 h 432"/>
              <a:gd name="T2" fmla="*/ 115 w 960"/>
              <a:gd name="T3" fmla="*/ 133 h 432"/>
              <a:gd name="T4" fmla="*/ 269 w 960"/>
              <a:gd name="T5" fmla="*/ 80 h 432"/>
              <a:gd name="T6" fmla="*/ 384 w 960"/>
              <a:gd name="T7" fmla="*/ 240 h 43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60" h="432">
                <a:moveTo>
                  <a:pt x="0" y="0"/>
                </a:moveTo>
                <a:cubicBezTo>
                  <a:pt x="88" y="108"/>
                  <a:pt x="176" y="216"/>
                  <a:pt x="288" y="240"/>
                </a:cubicBezTo>
                <a:cubicBezTo>
                  <a:pt x="400" y="264"/>
                  <a:pt x="560" y="112"/>
                  <a:pt x="672" y="144"/>
                </a:cubicBezTo>
                <a:cubicBezTo>
                  <a:pt x="784" y="176"/>
                  <a:pt x="872" y="304"/>
                  <a:pt x="960" y="43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99E0F413-0A70-450B-A931-11D1B3C2875B}"/>
              </a:ext>
            </a:extLst>
          </p:cNvPr>
          <p:cNvSpPr>
            <a:spLocks/>
          </p:cNvSpPr>
          <p:nvPr/>
        </p:nvSpPr>
        <p:spPr bwMode="auto">
          <a:xfrm>
            <a:off x="2347516" y="2954402"/>
            <a:ext cx="838200" cy="266700"/>
          </a:xfrm>
          <a:custGeom>
            <a:avLst/>
            <a:gdLst>
              <a:gd name="T0" fmla="*/ 0 w 1104"/>
              <a:gd name="T1" fmla="*/ 46 h 264"/>
              <a:gd name="T2" fmla="*/ 161 w 1104"/>
              <a:gd name="T3" fmla="*/ 15 h 264"/>
              <a:gd name="T4" fmla="*/ 253 w 1104"/>
              <a:gd name="T5" fmla="*/ 137 h 264"/>
              <a:gd name="T6" fmla="*/ 436 w 1104"/>
              <a:gd name="T7" fmla="*/ 76 h 264"/>
              <a:gd name="T8" fmla="*/ 528 w 1104"/>
              <a:gd name="T9" fmla="*/ 168 h 2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04" h="264">
                <a:moveTo>
                  <a:pt x="0" y="72"/>
                </a:moveTo>
                <a:cubicBezTo>
                  <a:pt x="124" y="36"/>
                  <a:pt x="248" y="0"/>
                  <a:pt x="336" y="24"/>
                </a:cubicBezTo>
                <a:cubicBezTo>
                  <a:pt x="424" y="48"/>
                  <a:pt x="432" y="200"/>
                  <a:pt x="528" y="216"/>
                </a:cubicBezTo>
                <a:cubicBezTo>
                  <a:pt x="624" y="232"/>
                  <a:pt x="816" y="112"/>
                  <a:pt x="912" y="120"/>
                </a:cubicBezTo>
                <a:cubicBezTo>
                  <a:pt x="1008" y="128"/>
                  <a:pt x="1056" y="196"/>
                  <a:pt x="1104" y="26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13A05650-8543-4D59-AE4F-9AA5BC9532C2}"/>
              </a:ext>
            </a:extLst>
          </p:cNvPr>
          <p:cNvSpPr>
            <a:spLocks/>
          </p:cNvSpPr>
          <p:nvPr/>
        </p:nvSpPr>
        <p:spPr bwMode="auto">
          <a:xfrm>
            <a:off x="2254250" y="3056994"/>
            <a:ext cx="609600" cy="381000"/>
          </a:xfrm>
          <a:custGeom>
            <a:avLst/>
            <a:gdLst>
              <a:gd name="T0" fmla="*/ 0 w 960"/>
              <a:gd name="T1" fmla="*/ 0 h 432"/>
              <a:gd name="T2" fmla="*/ 115 w 960"/>
              <a:gd name="T3" fmla="*/ 133 h 432"/>
              <a:gd name="T4" fmla="*/ 269 w 960"/>
              <a:gd name="T5" fmla="*/ 80 h 432"/>
              <a:gd name="T6" fmla="*/ 384 w 960"/>
              <a:gd name="T7" fmla="*/ 240 h 43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60" h="432">
                <a:moveTo>
                  <a:pt x="0" y="0"/>
                </a:moveTo>
                <a:cubicBezTo>
                  <a:pt x="88" y="108"/>
                  <a:pt x="176" y="216"/>
                  <a:pt x="288" y="240"/>
                </a:cubicBezTo>
                <a:cubicBezTo>
                  <a:pt x="400" y="264"/>
                  <a:pt x="560" y="112"/>
                  <a:pt x="672" y="144"/>
                </a:cubicBezTo>
                <a:cubicBezTo>
                  <a:pt x="784" y="176"/>
                  <a:pt x="872" y="304"/>
                  <a:pt x="960" y="43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89B20362-2012-4047-A30F-B04F276949E2}"/>
              </a:ext>
            </a:extLst>
          </p:cNvPr>
          <p:cNvSpPr>
            <a:spLocks/>
          </p:cNvSpPr>
          <p:nvPr/>
        </p:nvSpPr>
        <p:spPr bwMode="auto">
          <a:xfrm>
            <a:off x="2990850" y="3285594"/>
            <a:ext cx="609600" cy="381000"/>
          </a:xfrm>
          <a:custGeom>
            <a:avLst/>
            <a:gdLst>
              <a:gd name="T0" fmla="*/ 0 w 960"/>
              <a:gd name="T1" fmla="*/ 0 h 432"/>
              <a:gd name="T2" fmla="*/ 115 w 960"/>
              <a:gd name="T3" fmla="*/ 133 h 432"/>
              <a:gd name="T4" fmla="*/ 269 w 960"/>
              <a:gd name="T5" fmla="*/ 80 h 432"/>
              <a:gd name="T6" fmla="*/ 384 w 960"/>
              <a:gd name="T7" fmla="*/ 240 h 43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60" h="432">
                <a:moveTo>
                  <a:pt x="0" y="0"/>
                </a:moveTo>
                <a:cubicBezTo>
                  <a:pt x="88" y="108"/>
                  <a:pt x="176" y="216"/>
                  <a:pt x="288" y="240"/>
                </a:cubicBezTo>
                <a:cubicBezTo>
                  <a:pt x="400" y="264"/>
                  <a:pt x="560" y="112"/>
                  <a:pt x="672" y="144"/>
                </a:cubicBezTo>
                <a:cubicBezTo>
                  <a:pt x="784" y="176"/>
                  <a:pt x="872" y="304"/>
                  <a:pt x="960" y="43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8EFE1DA0-2E81-494E-B770-198D16BE0C2F}"/>
              </a:ext>
            </a:extLst>
          </p:cNvPr>
          <p:cNvSpPr>
            <a:spLocks/>
          </p:cNvSpPr>
          <p:nvPr/>
        </p:nvSpPr>
        <p:spPr bwMode="auto">
          <a:xfrm rot="19586087">
            <a:off x="2948138" y="2478222"/>
            <a:ext cx="838200" cy="266700"/>
          </a:xfrm>
          <a:custGeom>
            <a:avLst/>
            <a:gdLst>
              <a:gd name="T0" fmla="*/ 0 w 1104"/>
              <a:gd name="T1" fmla="*/ 46 h 264"/>
              <a:gd name="T2" fmla="*/ 161 w 1104"/>
              <a:gd name="T3" fmla="*/ 15 h 264"/>
              <a:gd name="T4" fmla="*/ 253 w 1104"/>
              <a:gd name="T5" fmla="*/ 137 h 264"/>
              <a:gd name="T6" fmla="*/ 436 w 1104"/>
              <a:gd name="T7" fmla="*/ 76 h 264"/>
              <a:gd name="T8" fmla="*/ 528 w 1104"/>
              <a:gd name="T9" fmla="*/ 168 h 2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04" h="264">
                <a:moveTo>
                  <a:pt x="0" y="72"/>
                </a:moveTo>
                <a:cubicBezTo>
                  <a:pt x="124" y="36"/>
                  <a:pt x="248" y="0"/>
                  <a:pt x="336" y="24"/>
                </a:cubicBezTo>
                <a:cubicBezTo>
                  <a:pt x="424" y="48"/>
                  <a:pt x="432" y="200"/>
                  <a:pt x="528" y="216"/>
                </a:cubicBezTo>
                <a:cubicBezTo>
                  <a:pt x="624" y="232"/>
                  <a:pt x="816" y="112"/>
                  <a:pt x="912" y="120"/>
                </a:cubicBezTo>
                <a:cubicBezTo>
                  <a:pt x="1008" y="128"/>
                  <a:pt x="1056" y="196"/>
                  <a:pt x="1104" y="26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FA0BEF46-CBD0-42DE-976A-2C76F878088C}"/>
              </a:ext>
            </a:extLst>
          </p:cNvPr>
          <p:cNvSpPr>
            <a:spLocks/>
          </p:cNvSpPr>
          <p:nvPr/>
        </p:nvSpPr>
        <p:spPr bwMode="auto">
          <a:xfrm>
            <a:off x="3067050" y="2717418"/>
            <a:ext cx="609600" cy="381000"/>
          </a:xfrm>
          <a:custGeom>
            <a:avLst/>
            <a:gdLst>
              <a:gd name="T0" fmla="*/ 0 w 960"/>
              <a:gd name="T1" fmla="*/ 0 h 432"/>
              <a:gd name="T2" fmla="*/ 115 w 960"/>
              <a:gd name="T3" fmla="*/ 133 h 432"/>
              <a:gd name="T4" fmla="*/ 269 w 960"/>
              <a:gd name="T5" fmla="*/ 80 h 432"/>
              <a:gd name="T6" fmla="*/ 384 w 960"/>
              <a:gd name="T7" fmla="*/ 240 h 43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60" h="432">
                <a:moveTo>
                  <a:pt x="0" y="0"/>
                </a:moveTo>
                <a:cubicBezTo>
                  <a:pt x="88" y="108"/>
                  <a:pt x="176" y="216"/>
                  <a:pt x="288" y="240"/>
                </a:cubicBezTo>
                <a:cubicBezTo>
                  <a:pt x="400" y="264"/>
                  <a:pt x="560" y="112"/>
                  <a:pt x="672" y="144"/>
                </a:cubicBezTo>
                <a:cubicBezTo>
                  <a:pt x="784" y="176"/>
                  <a:pt x="872" y="304"/>
                  <a:pt x="960" y="43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22">
            <a:extLst>
              <a:ext uri="{FF2B5EF4-FFF2-40B4-BE49-F238E27FC236}">
                <a16:creationId xmlns:a16="http://schemas.microsoft.com/office/drawing/2014/main" id="{C9CFE48A-C92D-47AF-9C4E-9EDD9544C12F}"/>
              </a:ext>
            </a:extLst>
          </p:cNvPr>
          <p:cNvSpPr>
            <a:spLocks/>
          </p:cNvSpPr>
          <p:nvPr/>
        </p:nvSpPr>
        <p:spPr bwMode="auto">
          <a:xfrm>
            <a:off x="2321620" y="3386450"/>
            <a:ext cx="838200" cy="266700"/>
          </a:xfrm>
          <a:custGeom>
            <a:avLst/>
            <a:gdLst>
              <a:gd name="T0" fmla="*/ 0 w 1104"/>
              <a:gd name="T1" fmla="*/ 46 h 264"/>
              <a:gd name="T2" fmla="*/ 161 w 1104"/>
              <a:gd name="T3" fmla="*/ 15 h 264"/>
              <a:gd name="T4" fmla="*/ 253 w 1104"/>
              <a:gd name="T5" fmla="*/ 137 h 264"/>
              <a:gd name="T6" fmla="*/ 436 w 1104"/>
              <a:gd name="T7" fmla="*/ 76 h 264"/>
              <a:gd name="T8" fmla="*/ 528 w 1104"/>
              <a:gd name="T9" fmla="*/ 168 h 2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04" h="264">
                <a:moveTo>
                  <a:pt x="0" y="72"/>
                </a:moveTo>
                <a:cubicBezTo>
                  <a:pt x="124" y="36"/>
                  <a:pt x="248" y="0"/>
                  <a:pt x="336" y="24"/>
                </a:cubicBezTo>
                <a:cubicBezTo>
                  <a:pt x="424" y="48"/>
                  <a:pt x="432" y="200"/>
                  <a:pt x="528" y="216"/>
                </a:cubicBezTo>
                <a:cubicBezTo>
                  <a:pt x="624" y="232"/>
                  <a:pt x="816" y="112"/>
                  <a:pt x="912" y="120"/>
                </a:cubicBezTo>
                <a:cubicBezTo>
                  <a:pt x="1008" y="128"/>
                  <a:pt x="1056" y="196"/>
                  <a:pt x="1104" y="26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Freeform 23">
            <a:extLst>
              <a:ext uri="{FF2B5EF4-FFF2-40B4-BE49-F238E27FC236}">
                <a16:creationId xmlns:a16="http://schemas.microsoft.com/office/drawing/2014/main" id="{2795A467-377F-4A44-A697-EB4E8730A860}"/>
              </a:ext>
            </a:extLst>
          </p:cNvPr>
          <p:cNvSpPr>
            <a:spLocks/>
          </p:cNvSpPr>
          <p:nvPr/>
        </p:nvSpPr>
        <p:spPr bwMode="auto">
          <a:xfrm>
            <a:off x="2910756" y="3581514"/>
            <a:ext cx="609600" cy="381000"/>
          </a:xfrm>
          <a:custGeom>
            <a:avLst/>
            <a:gdLst>
              <a:gd name="T0" fmla="*/ 0 w 960"/>
              <a:gd name="T1" fmla="*/ 0 h 432"/>
              <a:gd name="T2" fmla="*/ 115 w 960"/>
              <a:gd name="T3" fmla="*/ 133 h 432"/>
              <a:gd name="T4" fmla="*/ 269 w 960"/>
              <a:gd name="T5" fmla="*/ 80 h 432"/>
              <a:gd name="T6" fmla="*/ 384 w 960"/>
              <a:gd name="T7" fmla="*/ 240 h 43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60" h="432">
                <a:moveTo>
                  <a:pt x="0" y="0"/>
                </a:moveTo>
                <a:cubicBezTo>
                  <a:pt x="88" y="108"/>
                  <a:pt x="176" y="216"/>
                  <a:pt x="288" y="240"/>
                </a:cubicBezTo>
                <a:cubicBezTo>
                  <a:pt x="400" y="264"/>
                  <a:pt x="560" y="112"/>
                  <a:pt x="672" y="144"/>
                </a:cubicBezTo>
                <a:cubicBezTo>
                  <a:pt x="784" y="176"/>
                  <a:pt x="872" y="304"/>
                  <a:pt x="960" y="43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528A495-4C4C-4140-851B-1F49CEFBBB07}"/>
              </a:ext>
            </a:extLst>
          </p:cNvPr>
          <p:cNvGrpSpPr/>
          <p:nvPr/>
        </p:nvGrpSpPr>
        <p:grpSpPr>
          <a:xfrm>
            <a:off x="4901432" y="2807268"/>
            <a:ext cx="1698166" cy="107639"/>
            <a:chOff x="4241800" y="3415918"/>
            <a:chExt cx="2589882" cy="195344"/>
          </a:xfrm>
        </p:grpSpPr>
        <p:sp>
          <p:nvSpPr>
            <p:cNvPr id="43" name="Rectangle 52">
              <a:extLst>
                <a:ext uri="{FF2B5EF4-FFF2-40B4-BE49-F238E27FC236}">
                  <a16:creationId xmlns:a16="http://schemas.microsoft.com/office/drawing/2014/main" id="{E9DE376D-6A17-4A55-85DC-4DAD273FC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6482" y="3415918"/>
              <a:ext cx="1874168" cy="195344"/>
            </a:xfrm>
            <a:prstGeom prst="rect">
              <a:avLst/>
            </a:prstGeom>
            <a:solidFill>
              <a:srgbClr val="4F81BD"/>
            </a:solidFill>
            <a:ln w="9398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 defTabSz="449263" eaLnBrk="0" hangingPunct="0">
                <a:spcBef>
                  <a:spcPct val="20000"/>
                </a:spcBef>
                <a:buFont typeface="Arial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Font typeface="Arial" charset="0"/>
                <a:buChar char="–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Font typeface="Arial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Font typeface="Arial" charset="0"/>
                <a:buChar char="–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ctr" defTabSz="44926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/>
              </a:pPr>
              <a:endParaRPr kumimoji="0" lang="fr-BE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2D3235"/>
                </a:solidFill>
                <a:effectLst/>
                <a:uLnTx/>
                <a:uFillTx/>
                <a:latin typeface="Verdana" pitchFamily="34" charset="0"/>
              </a:endParaRPr>
            </a:p>
          </p:txBody>
        </p:sp>
        <p:sp>
          <p:nvSpPr>
            <p:cNvPr id="44" name="Rectangle 53">
              <a:extLst>
                <a:ext uri="{FF2B5EF4-FFF2-40B4-BE49-F238E27FC236}">
                  <a16:creationId xmlns:a16="http://schemas.microsoft.com/office/drawing/2014/main" id="{12319E76-EF00-4B76-BE3A-4142A6AB9D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800" y="3421916"/>
              <a:ext cx="357660" cy="188298"/>
            </a:xfrm>
            <a:prstGeom prst="rect">
              <a:avLst/>
            </a:prstGeom>
            <a:solidFill>
              <a:srgbClr val="00FF00"/>
            </a:solidFill>
            <a:ln w="9398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 defTabSz="449263" eaLnBrk="0" hangingPunct="0">
                <a:spcBef>
                  <a:spcPct val="20000"/>
                </a:spcBef>
                <a:buFont typeface="Arial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Font typeface="Arial" charset="0"/>
                <a:buChar char="–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Font typeface="Arial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Font typeface="Arial" charset="0"/>
                <a:buChar char="–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fr-BE" altLang="en-US" sz="1200" b="1" dirty="0">
                <a:solidFill>
                  <a:srgbClr val="2D3235"/>
                </a:solidFill>
                <a:latin typeface="Verdana" pitchFamily="34" charset="0"/>
              </a:endParaRPr>
            </a:p>
          </p:txBody>
        </p:sp>
        <p:sp>
          <p:nvSpPr>
            <p:cNvPr id="45" name="Rectangle 54">
              <a:extLst>
                <a:ext uri="{FF2B5EF4-FFF2-40B4-BE49-F238E27FC236}">
                  <a16:creationId xmlns:a16="http://schemas.microsoft.com/office/drawing/2014/main" id="{A96A0E78-C71F-4A58-81B1-C8AB42F2F4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0650" y="3420841"/>
              <a:ext cx="361032" cy="188298"/>
            </a:xfrm>
            <a:prstGeom prst="rect">
              <a:avLst/>
            </a:prstGeom>
            <a:solidFill>
              <a:srgbClr val="FF99CC"/>
            </a:solidFill>
            <a:ln w="9398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 defTabSz="449263" eaLnBrk="0" hangingPunct="0">
                <a:spcBef>
                  <a:spcPct val="20000"/>
                </a:spcBef>
                <a:buFont typeface="Arial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Font typeface="Arial" charset="0"/>
                <a:buChar char="–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Font typeface="Arial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Font typeface="Arial" charset="0"/>
                <a:buChar char="–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fr-BE" altLang="en-US" sz="1200" b="1" dirty="0">
                <a:solidFill>
                  <a:srgbClr val="2D3235"/>
                </a:solidFill>
                <a:latin typeface="Verdana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F7CD44B-7EB3-43A6-B472-77DD60CD4640}"/>
              </a:ext>
            </a:extLst>
          </p:cNvPr>
          <p:cNvGrpSpPr/>
          <p:nvPr/>
        </p:nvGrpSpPr>
        <p:grpSpPr>
          <a:xfrm>
            <a:off x="5317010" y="2552278"/>
            <a:ext cx="1698166" cy="107639"/>
            <a:chOff x="4241800" y="3415918"/>
            <a:chExt cx="2589882" cy="195344"/>
          </a:xfrm>
        </p:grpSpPr>
        <p:sp>
          <p:nvSpPr>
            <p:cNvPr id="73" name="Rectangle 52">
              <a:extLst>
                <a:ext uri="{FF2B5EF4-FFF2-40B4-BE49-F238E27FC236}">
                  <a16:creationId xmlns:a16="http://schemas.microsoft.com/office/drawing/2014/main" id="{B93C7233-6376-4779-B10A-8BB069E82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6482" y="3415918"/>
              <a:ext cx="1874168" cy="195344"/>
            </a:xfrm>
            <a:prstGeom prst="rect">
              <a:avLst/>
            </a:prstGeom>
            <a:solidFill>
              <a:srgbClr val="4F81BD"/>
            </a:solidFill>
            <a:ln w="9398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 defTabSz="449263" eaLnBrk="0" hangingPunct="0">
                <a:spcBef>
                  <a:spcPct val="20000"/>
                </a:spcBef>
                <a:buFont typeface="Arial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Font typeface="Arial" charset="0"/>
                <a:buChar char="–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Font typeface="Arial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Font typeface="Arial" charset="0"/>
                <a:buChar char="–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ctr" defTabSz="44926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/>
              </a:pPr>
              <a:endParaRPr kumimoji="0" lang="fr-BE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2D3235"/>
                </a:solidFill>
                <a:effectLst/>
                <a:uLnTx/>
                <a:uFillTx/>
                <a:latin typeface="Verdana" pitchFamily="34" charset="0"/>
              </a:endParaRPr>
            </a:p>
          </p:txBody>
        </p:sp>
        <p:sp>
          <p:nvSpPr>
            <p:cNvPr id="74" name="Rectangle 53">
              <a:extLst>
                <a:ext uri="{FF2B5EF4-FFF2-40B4-BE49-F238E27FC236}">
                  <a16:creationId xmlns:a16="http://schemas.microsoft.com/office/drawing/2014/main" id="{8E3DCC73-07D9-4FAE-9D9A-963D9BE108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800" y="3421916"/>
              <a:ext cx="357660" cy="188298"/>
            </a:xfrm>
            <a:prstGeom prst="rect">
              <a:avLst/>
            </a:prstGeom>
            <a:solidFill>
              <a:srgbClr val="00FF00"/>
            </a:solidFill>
            <a:ln w="9398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 defTabSz="449263" eaLnBrk="0" hangingPunct="0">
                <a:spcBef>
                  <a:spcPct val="20000"/>
                </a:spcBef>
                <a:buFont typeface="Arial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Font typeface="Arial" charset="0"/>
                <a:buChar char="–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Font typeface="Arial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Font typeface="Arial" charset="0"/>
                <a:buChar char="–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fr-BE" altLang="en-US" sz="1200" b="1" dirty="0">
                <a:solidFill>
                  <a:srgbClr val="2D3235"/>
                </a:solidFill>
                <a:latin typeface="Verdana" pitchFamily="34" charset="0"/>
              </a:endParaRPr>
            </a:p>
          </p:txBody>
        </p:sp>
        <p:sp>
          <p:nvSpPr>
            <p:cNvPr id="75" name="Rectangle 54">
              <a:extLst>
                <a:ext uri="{FF2B5EF4-FFF2-40B4-BE49-F238E27FC236}">
                  <a16:creationId xmlns:a16="http://schemas.microsoft.com/office/drawing/2014/main" id="{CA5BAF4B-8331-43C2-A5C5-46FECC8A4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0650" y="3420841"/>
              <a:ext cx="361032" cy="188298"/>
            </a:xfrm>
            <a:prstGeom prst="rect">
              <a:avLst/>
            </a:prstGeom>
            <a:solidFill>
              <a:srgbClr val="FF99CC"/>
            </a:solidFill>
            <a:ln w="9398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 defTabSz="449263" eaLnBrk="0" hangingPunct="0">
                <a:spcBef>
                  <a:spcPct val="20000"/>
                </a:spcBef>
                <a:buFont typeface="Arial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Font typeface="Arial" charset="0"/>
                <a:buChar char="–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Font typeface="Arial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Font typeface="Arial" charset="0"/>
                <a:buChar char="–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fr-BE" altLang="en-US" sz="1200" b="1" dirty="0">
                <a:solidFill>
                  <a:srgbClr val="2D3235"/>
                </a:solidFill>
                <a:latin typeface="Verdana" pitchFamily="34" charset="0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2FA4284-1B6B-4D63-9223-62BEF7C4F5FC}"/>
              </a:ext>
            </a:extLst>
          </p:cNvPr>
          <p:cNvGrpSpPr/>
          <p:nvPr/>
        </p:nvGrpSpPr>
        <p:grpSpPr>
          <a:xfrm>
            <a:off x="4722602" y="3086544"/>
            <a:ext cx="1698166" cy="107639"/>
            <a:chOff x="4241800" y="3415918"/>
            <a:chExt cx="2589882" cy="195344"/>
          </a:xfrm>
        </p:grpSpPr>
        <p:sp>
          <p:nvSpPr>
            <p:cNvPr id="77" name="Rectangle 52">
              <a:extLst>
                <a:ext uri="{FF2B5EF4-FFF2-40B4-BE49-F238E27FC236}">
                  <a16:creationId xmlns:a16="http://schemas.microsoft.com/office/drawing/2014/main" id="{2ABE3D0F-9F77-4128-80F4-F74630C56C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6482" y="3415918"/>
              <a:ext cx="1874168" cy="195344"/>
            </a:xfrm>
            <a:prstGeom prst="rect">
              <a:avLst/>
            </a:prstGeom>
            <a:solidFill>
              <a:srgbClr val="4F81BD"/>
            </a:solidFill>
            <a:ln w="9398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 defTabSz="449263" eaLnBrk="0" hangingPunct="0">
                <a:spcBef>
                  <a:spcPct val="20000"/>
                </a:spcBef>
                <a:buFont typeface="Arial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Font typeface="Arial" charset="0"/>
                <a:buChar char="–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Font typeface="Arial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Font typeface="Arial" charset="0"/>
                <a:buChar char="–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ctr" defTabSz="44926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/>
              </a:pPr>
              <a:endParaRPr kumimoji="0" lang="fr-BE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2D3235"/>
                </a:solidFill>
                <a:effectLst/>
                <a:uLnTx/>
                <a:uFillTx/>
                <a:latin typeface="Verdana" pitchFamily="34" charset="0"/>
              </a:endParaRPr>
            </a:p>
          </p:txBody>
        </p:sp>
        <p:sp>
          <p:nvSpPr>
            <p:cNvPr id="78" name="Rectangle 53">
              <a:extLst>
                <a:ext uri="{FF2B5EF4-FFF2-40B4-BE49-F238E27FC236}">
                  <a16:creationId xmlns:a16="http://schemas.microsoft.com/office/drawing/2014/main" id="{8C9D2987-B205-4312-8DA0-130685697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800" y="3421916"/>
              <a:ext cx="357660" cy="188298"/>
            </a:xfrm>
            <a:prstGeom prst="rect">
              <a:avLst/>
            </a:prstGeom>
            <a:solidFill>
              <a:srgbClr val="00FF00"/>
            </a:solidFill>
            <a:ln w="9398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 defTabSz="449263" eaLnBrk="0" hangingPunct="0">
                <a:spcBef>
                  <a:spcPct val="20000"/>
                </a:spcBef>
                <a:buFont typeface="Arial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Font typeface="Arial" charset="0"/>
                <a:buChar char="–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Font typeface="Arial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Font typeface="Arial" charset="0"/>
                <a:buChar char="–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fr-BE" altLang="en-US" sz="1200" b="1" dirty="0">
                <a:solidFill>
                  <a:srgbClr val="2D3235"/>
                </a:solidFill>
                <a:latin typeface="Verdana" pitchFamily="34" charset="0"/>
              </a:endParaRPr>
            </a:p>
          </p:txBody>
        </p:sp>
        <p:sp>
          <p:nvSpPr>
            <p:cNvPr id="79" name="Rectangle 54">
              <a:extLst>
                <a:ext uri="{FF2B5EF4-FFF2-40B4-BE49-F238E27FC236}">
                  <a16:creationId xmlns:a16="http://schemas.microsoft.com/office/drawing/2014/main" id="{7CE57637-EDF0-4B38-B7F2-ADD6476F4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0650" y="3420841"/>
              <a:ext cx="361032" cy="188298"/>
            </a:xfrm>
            <a:prstGeom prst="rect">
              <a:avLst/>
            </a:prstGeom>
            <a:solidFill>
              <a:srgbClr val="FF99CC"/>
            </a:solidFill>
            <a:ln w="9398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 defTabSz="449263" eaLnBrk="0" hangingPunct="0">
                <a:spcBef>
                  <a:spcPct val="20000"/>
                </a:spcBef>
                <a:buFont typeface="Arial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Font typeface="Arial" charset="0"/>
                <a:buChar char="–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Font typeface="Arial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Font typeface="Arial" charset="0"/>
                <a:buChar char="–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fr-BE" altLang="en-US" sz="1200" b="1" dirty="0">
                <a:solidFill>
                  <a:srgbClr val="2D3235"/>
                </a:solidFill>
                <a:latin typeface="Verdana" pitchFamily="34" charset="0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1CDA7FA-7466-4E7F-BC87-456795085ABD}"/>
              </a:ext>
            </a:extLst>
          </p:cNvPr>
          <p:cNvGrpSpPr/>
          <p:nvPr/>
        </p:nvGrpSpPr>
        <p:grpSpPr>
          <a:xfrm>
            <a:off x="5083634" y="3317446"/>
            <a:ext cx="1698166" cy="107639"/>
            <a:chOff x="4241800" y="3415918"/>
            <a:chExt cx="2589882" cy="195344"/>
          </a:xfrm>
        </p:grpSpPr>
        <p:sp>
          <p:nvSpPr>
            <p:cNvPr id="81" name="Rectangle 52">
              <a:extLst>
                <a:ext uri="{FF2B5EF4-FFF2-40B4-BE49-F238E27FC236}">
                  <a16:creationId xmlns:a16="http://schemas.microsoft.com/office/drawing/2014/main" id="{AABE84C7-A7FA-4A59-9399-7A7CB71A1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6482" y="3415918"/>
              <a:ext cx="1874168" cy="195344"/>
            </a:xfrm>
            <a:prstGeom prst="rect">
              <a:avLst/>
            </a:prstGeom>
            <a:solidFill>
              <a:srgbClr val="4F81BD"/>
            </a:solidFill>
            <a:ln w="9398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 defTabSz="449263" eaLnBrk="0" hangingPunct="0">
                <a:spcBef>
                  <a:spcPct val="20000"/>
                </a:spcBef>
                <a:buFont typeface="Arial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Font typeface="Arial" charset="0"/>
                <a:buChar char="–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Font typeface="Arial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Font typeface="Arial" charset="0"/>
                <a:buChar char="–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ctr" defTabSz="44926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/>
              </a:pPr>
              <a:endParaRPr kumimoji="0" lang="fr-BE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2D3235"/>
                </a:solidFill>
                <a:effectLst/>
                <a:uLnTx/>
                <a:uFillTx/>
                <a:latin typeface="Verdana" pitchFamily="34" charset="0"/>
              </a:endParaRPr>
            </a:p>
          </p:txBody>
        </p:sp>
        <p:sp>
          <p:nvSpPr>
            <p:cNvPr id="82" name="Rectangle 53">
              <a:extLst>
                <a:ext uri="{FF2B5EF4-FFF2-40B4-BE49-F238E27FC236}">
                  <a16:creationId xmlns:a16="http://schemas.microsoft.com/office/drawing/2014/main" id="{07ABA621-D1C0-4253-B9B3-694893E44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800" y="3421916"/>
              <a:ext cx="357660" cy="188298"/>
            </a:xfrm>
            <a:prstGeom prst="rect">
              <a:avLst/>
            </a:prstGeom>
            <a:solidFill>
              <a:srgbClr val="00FF00"/>
            </a:solidFill>
            <a:ln w="9398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 defTabSz="449263" eaLnBrk="0" hangingPunct="0">
                <a:spcBef>
                  <a:spcPct val="20000"/>
                </a:spcBef>
                <a:buFont typeface="Arial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Font typeface="Arial" charset="0"/>
                <a:buChar char="–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Font typeface="Arial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Font typeface="Arial" charset="0"/>
                <a:buChar char="–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fr-BE" altLang="en-US" sz="1200" b="1" dirty="0">
                <a:solidFill>
                  <a:srgbClr val="2D3235"/>
                </a:solidFill>
                <a:latin typeface="Verdana" pitchFamily="34" charset="0"/>
              </a:endParaRPr>
            </a:p>
          </p:txBody>
        </p:sp>
        <p:sp>
          <p:nvSpPr>
            <p:cNvPr id="83" name="Rectangle 54">
              <a:extLst>
                <a:ext uri="{FF2B5EF4-FFF2-40B4-BE49-F238E27FC236}">
                  <a16:creationId xmlns:a16="http://schemas.microsoft.com/office/drawing/2014/main" id="{772B7C2F-1637-45BA-8624-BD788667AB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0650" y="3420841"/>
              <a:ext cx="361032" cy="188298"/>
            </a:xfrm>
            <a:prstGeom prst="rect">
              <a:avLst/>
            </a:prstGeom>
            <a:solidFill>
              <a:srgbClr val="FF99CC"/>
            </a:solidFill>
            <a:ln w="9398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 defTabSz="449263" eaLnBrk="0" hangingPunct="0">
                <a:spcBef>
                  <a:spcPct val="20000"/>
                </a:spcBef>
                <a:buFont typeface="Arial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Font typeface="Arial" charset="0"/>
                <a:buChar char="–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Font typeface="Arial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Font typeface="Arial" charset="0"/>
                <a:buChar char="–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fr-BE" altLang="en-US" sz="1200" b="1" dirty="0">
                <a:solidFill>
                  <a:srgbClr val="2D3235"/>
                </a:solidFill>
                <a:latin typeface="Verdana" pitchFamily="34" charset="0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908F214-722E-4CA8-ABE1-F5A757B3A094}"/>
              </a:ext>
            </a:extLst>
          </p:cNvPr>
          <p:cNvGrpSpPr/>
          <p:nvPr/>
        </p:nvGrpSpPr>
        <p:grpSpPr>
          <a:xfrm>
            <a:off x="4778834" y="3613461"/>
            <a:ext cx="1698166" cy="107639"/>
            <a:chOff x="4241800" y="3415918"/>
            <a:chExt cx="2589882" cy="195344"/>
          </a:xfrm>
        </p:grpSpPr>
        <p:sp>
          <p:nvSpPr>
            <p:cNvPr id="85" name="Rectangle 52">
              <a:extLst>
                <a:ext uri="{FF2B5EF4-FFF2-40B4-BE49-F238E27FC236}">
                  <a16:creationId xmlns:a16="http://schemas.microsoft.com/office/drawing/2014/main" id="{211414CA-CAC0-469B-833C-9CD09C8A2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6482" y="3415918"/>
              <a:ext cx="1874168" cy="195344"/>
            </a:xfrm>
            <a:prstGeom prst="rect">
              <a:avLst/>
            </a:prstGeom>
            <a:solidFill>
              <a:srgbClr val="4F81BD"/>
            </a:solidFill>
            <a:ln w="9398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 defTabSz="449263" eaLnBrk="0" hangingPunct="0">
                <a:spcBef>
                  <a:spcPct val="20000"/>
                </a:spcBef>
                <a:buFont typeface="Arial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Font typeface="Arial" charset="0"/>
                <a:buChar char="–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Font typeface="Arial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Font typeface="Arial" charset="0"/>
                <a:buChar char="–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ctr" defTabSz="44926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/>
              </a:pPr>
              <a:endParaRPr kumimoji="0" lang="fr-BE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2D3235"/>
                </a:solidFill>
                <a:effectLst/>
                <a:uLnTx/>
                <a:uFillTx/>
                <a:latin typeface="Verdana" pitchFamily="34" charset="0"/>
              </a:endParaRPr>
            </a:p>
          </p:txBody>
        </p:sp>
        <p:sp>
          <p:nvSpPr>
            <p:cNvPr id="86" name="Rectangle 53">
              <a:extLst>
                <a:ext uri="{FF2B5EF4-FFF2-40B4-BE49-F238E27FC236}">
                  <a16:creationId xmlns:a16="http://schemas.microsoft.com/office/drawing/2014/main" id="{A840292E-7378-4DF6-B141-4B53ED78A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800" y="3421916"/>
              <a:ext cx="357660" cy="188298"/>
            </a:xfrm>
            <a:prstGeom prst="rect">
              <a:avLst/>
            </a:prstGeom>
            <a:solidFill>
              <a:srgbClr val="00FF00"/>
            </a:solidFill>
            <a:ln w="9398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 defTabSz="449263" eaLnBrk="0" hangingPunct="0">
                <a:spcBef>
                  <a:spcPct val="20000"/>
                </a:spcBef>
                <a:buFont typeface="Arial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Font typeface="Arial" charset="0"/>
                <a:buChar char="–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Font typeface="Arial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Font typeface="Arial" charset="0"/>
                <a:buChar char="–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fr-BE" altLang="en-US" sz="1200" b="1" dirty="0">
                <a:solidFill>
                  <a:srgbClr val="2D3235"/>
                </a:solidFill>
                <a:latin typeface="Verdana" pitchFamily="34" charset="0"/>
              </a:endParaRPr>
            </a:p>
          </p:txBody>
        </p:sp>
        <p:sp>
          <p:nvSpPr>
            <p:cNvPr id="87" name="Rectangle 54">
              <a:extLst>
                <a:ext uri="{FF2B5EF4-FFF2-40B4-BE49-F238E27FC236}">
                  <a16:creationId xmlns:a16="http://schemas.microsoft.com/office/drawing/2014/main" id="{6CACCDCE-C26A-45EE-9BB5-581182F6A6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0650" y="3420841"/>
              <a:ext cx="361032" cy="188298"/>
            </a:xfrm>
            <a:prstGeom prst="rect">
              <a:avLst/>
            </a:prstGeom>
            <a:solidFill>
              <a:srgbClr val="FF99CC"/>
            </a:solidFill>
            <a:ln w="9398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 defTabSz="449263" eaLnBrk="0" hangingPunct="0">
                <a:spcBef>
                  <a:spcPct val="20000"/>
                </a:spcBef>
                <a:buFont typeface="Arial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Font typeface="Arial" charset="0"/>
                <a:buChar char="–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Font typeface="Arial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Font typeface="Arial" charset="0"/>
                <a:buChar char="–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fr-BE" altLang="en-US" sz="1200" b="1" dirty="0">
                <a:solidFill>
                  <a:srgbClr val="2D3235"/>
                </a:solidFill>
                <a:latin typeface="Verdana" pitchFamily="34" charset="0"/>
              </a:endParaRPr>
            </a:p>
          </p:txBody>
        </p:sp>
      </p:grpSp>
      <p:pic>
        <p:nvPicPr>
          <p:cNvPr id="88" name="Picture 6" descr="fastq">
            <a:extLst>
              <a:ext uri="{FF2B5EF4-FFF2-40B4-BE49-F238E27FC236}">
                <a16:creationId xmlns:a16="http://schemas.microsoft.com/office/drawing/2014/main" id="{9781A370-F916-4297-9390-04B163AA0B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" t="13913" r="36534" b="28265"/>
          <a:stretch/>
        </p:blipFill>
        <p:spPr bwMode="auto">
          <a:xfrm>
            <a:off x="8317844" y="2644061"/>
            <a:ext cx="2769081" cy="96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264764E-5AC3-4D04-8FAC-22D859E0A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987" y="4861969"/>
            <a:ext cx="4411663" cy="943891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4558EC7A-E3CB-4FCC-88E7-D6B45683B305}"/>
              </a:ext>
            </a:extLst>
          </p:cNvPr>
          <p:cNvSpPr/>
          <p:nvPr/>
        </p:nvSpPr>
        <p:spPr>
          <a:xfrm>
            <a:off x="351508" y="4802957"/>
            <a:ext cx="561662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/>
              <a:t>Gene_id</a:t>
            </a:r>
            <a:r>
              <a:rPr lang="en-US" sz="1100" dirty="0"/>
              <a:t>		Sample_1	Sample_2	Sample_3	Sample_4</a:t>
            </a:r>
          </a:p>
          <a:p>
            <a:r>
              <a:rPr lang="en-US" sz="1100" dirty="0"/>
              <a:t>ENSG00000000003	639	304	616	324</a:t>
            </a:r>
          </a:p>
          <a:p>
            <a:r>
              <a:rPr lang="en-US" sz="1100" dirty="0"/>
              <a:t>ENSG00000000005	2287	1071	1906	729</a:t>
            </a:r>
          </a:p>
          <a:p>
            <a:r>
              <a:rPr lang="en-US" sz="1100" dirty="0"/>
              <a:t>ENSG00000000419	534	58	253	298</a:t>
            </a:r>
          </a:p>
          <a:p>
            <a:r>
              <a:rPr lang="en-US" sz="1100" dirty="0"/>
              <a:t>ENSG00000000457	390	301	29	174</a:t>
            </a:r>
          </a:p>
          <a:p>
            <a:r>
              <a:rPr lang="en-US" sz="1100" b="1" dirty="0"/>
              <a:t>…		…	…	…	…</a:t>
            </a:r>
          </a:p>
        </p:txBody>
      </p: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B9E23244-C304-4761-93BC-66FC214858C4}"/>
              </a:ext>
            </a:extLst>
          </p:cNvPr>
          <p:cNvSpPr/>
          <p:nvPr/>
        </p:nvSpPr>
        <p:spPr>
          <a:xfrm>
            <a:off x="1377021" y="2877416"/>
            <a:ext cx="646687" cy="27184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8CD3951F-5D4F-4CF9-97D7-56E36486A300}"/>
              </a:ext>
            </a:extLst>
          </p:cNvPr>
          <p:cNvSpPr/>
          <p:nvPr/>
        </p:nvSpPr>
        <p:spPr>
          <a:xfrm>
            <a:off x="4000629" y="2877416"/>
            <a:ext cx="646687" cy="27184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A352EDD0-4F65-4388-BCFF-30E7E96E9CD7}"/>
              </a:ext>
            </a:extLst>
          </p:cNvPr>
          <p:cNvSpPr/>
          <p:nvPr/>
        </p:nvSpPr>
        <p:spPr>
          <a:xfrm>
            <a:off x="7269749" y="2907918"/>
            <a:ext cx="646687" cy="27184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5" name="Arrow: Right 94">
            <a:extLst>
              <a:ext uri="{FF2B5EF4-FFF2-40B4-BE49-F238E27FC236}">
                <a16:creationId xmlns:a16="http://schemas.microsoft.com/office/drawing/2014/main" id="{AF99AD80-510A-441F-AC39-57F5DD899D4F}"/>
              </a:ext>
            </a:extLst>
          </p:cNvPr>
          <p:cNvSpPr/>
          <p:nvPr/>
        </p:nvSpPr>
        <p:spPr>
          <a:xfrm rot="5400000">
            <a:off x="9168399" y="4101792"/>
            <a:ext cx="646687" cy="27184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6" name="Arrow: Right 95">
            <a:extLst>
              <a:ext uri="{FF2B5EF4-FFF2-40B4-BE49-F238E27FC236}">
                <a16:creationId xmlns:a16="http://schemas.microsoft.com/office/drawing/2014/main" id="{ADA3A3C5-60AA-42E8-9A39-9279FAF3C645}"/>
              </a:ext>
            </a:extLst>
          </p:cNvPr>
          <p:cNvSpPr/>
          <p:nvPr/>
        </p:nvSpPr>
        <p:spPr>
          <a:xfrm rot="10800000">
            <a:off x="6035293" y="5138979"/>
            <a:ext cx="646687" cy="27184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73088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5F18D-11FA-D79A-7A4A-C589BF254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Copy-paste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83E5B7-472B-09A3-9AA8-4DE8FE08DA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NL" dirty="0"/>
              <a:t>Go </a:t>
            </a:r>
            <a:r>
              <a:rPr lang="nl-NL" dirty="0" err="1"/>
              <a:t>to</a:t>
            </a:r>
            <a:r>
              <a:rPr lang="nl-NL" dirty="0"/>
              <a:t> script</a:t>
            </a:r>
          </a:p>
          <a:p>
            <a:r>
              <a:rPr lang="nl-NL" dirty="0"/>
              <a:t>Select </a:t>
            </a:r>
            <a:r>
              <a:rPr lang="nl-NL" dirty="0" err="1"/>
              <a:t>lines</a:t>
            </a:r>
            <a:r>
              <a:rPr lang="nl-NL" dirty="0"/>
              <a:t> 1-57</a:t>
            </a:r>
          </a:p>
          <a:p>
            <a:r>
              <a:rPr lang="nl-NL" dirty="0"/>
              <a:t>Copy (</a:t>
            </a:r>
            <a:r>
              <a:rPr lang="nl-NL" dirty="0" err="1"/>
              <a:t>ctrl+c</a:t>
            </a:r>
            <a:r>
              <a:rPr lang="nl-NL" dirty="0"/>
              <a:t>)</a:t>
            </a:r>
          </a:p>
          <a:p>
            <a:r>
              <a:rPr lang="nl-NL" dirty="0"/>
              <a:t>Go </a:t>
            </a:r>
            <a:r>
              <a:rPr lang="nl-NL" dirty="0" err="1"/>
              <a:t>to</a:t>
            </a:r>
            <a:r>
              <a:rPr lang="nl-NL" dirty="0"/>
              <a:t> terminal</a:t>
            </a:r>
          </a:p>
          <a:p>
            <a:r>
              <a:rPr lang="nl-NL" dirty="0"/>
              <a:t>Paste (</a:t>
            </a:r>
            <a:r>
              <a:rPr lang="nl-NL" dirty="0" err="1"/>
              <a:t>ctrl+</a:t>
            </a:r>
            <a:r>
              <a:rPr lang="nl-NL" b="1" dirty="0" err="1">
                <a:solidFill>
                  <a:srgbClr val="C00000"/>
                </a:solidFill>
              </a:rPr>
              <a:t>SHIFT</a:t>
            </a:r>
            <a:r>
              <a:rPr lang="nl-NL" dirty="0" err="1"/>
              <a:t>+v</a:t>
            </a:r>
            <a:r>
              <a:rPr lang="nl-NL" dirty="0"/>
              <a:t>)</a:t>
            </a:r>
          </a:p>
          <a:p>
            <a:r>
              <a:rPr lang="nl-NL" dirty="0"/>
              <a:t>Press ENTER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FAE6D-6701-91C2-72C5-0447916BD48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ECA2720-7D44-E44C-9E27-BCFF559B9905}" type="datetime3">
              <a:rPr lang="fr-BE" smtClean="0"/>
              <a:pPr/>
              <a:t>11/12/2023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1308F-420F-8D8E-1D80-7C8078F940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>
                <a:solidFill>
                  <a:schemeClr val="tx1"/>
                </a:solidFill>
              </a:rPr>
              <a:t>LRI</a:t>
            </a:r>
            <a:r>
              <a:rPr lang="fr-FR"/>
              <a:t> – PRESENTATION TITLE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32041A-1A3F-A1FF-8625-1DF54DD93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569" y="0"/>
            <a:ext cx="805343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497A2C-940E-610A-C0AD-1E00434DBB68}"/>
              </a:ext>
            </a:extLst>
          </p:cNvPr>
          <p:cNvSpPr txBox="1"/>
          <p:nvPr/>
        </p:nvSpPr>
        <p:spPr>
          <a:xfrm>
            <a:off x="7237905" y="2278648"/>
            <a:ext cx="1485900" cy="330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wrap="square" lIns="91440" tIns="45720" rIns="91440" bIns="45720" rtlCol="0" anchor="b">
            <a:normAutofit lnSpcReduction="10000"/>
          </a:bodyPr>
          <a:lstStyle/>
          <a:p>
            <a:pPr algn="ctr"/>
            <a:r>
              <a:rPr lang="nl-NL" sz="1600" dirty="0"/>
              <a:t>Explorer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F3ECC-5C81-2B54-31C1-5F83485BD4E0}"/>
              </a:ext>
            </a:extLst>
          </p:cNvPr>
          <p:cNvSpPr txBox="1"/>
          <p:nvPr/>
        </p:nvSpPr>
        <p:spPr>
          <a:xfrm>
            <a:off x="6494955" y="5142395"/>
            <a:ext cx="1485900" cy="330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wrap="square" lIns="91440" tIns="45720" rIns="91440" bIns="45720" rtlCol="0" anchor="b">
            <a:normAutofit lnSpcReduction="10000"/>
          </a:bodyPr>
          <a:lstStyle/>
          <a:p>
            <a:pPr algn="ctr"/>
            <a:r>
              <a:rPr lang="nl-NL" sz="1600" dirty="0"/>
              <a:t>Terminal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537C7B-2F1A-9ADB-0BA5-9F71153B7589}"/>
              </a:ext>
            </a:extLst>
          </p:cNvPr>
          <p:cNvSpPr txBox="1"/>
          <p:nvPr/>
        </p:nvSpPr>
        <p:spPr>
          <a:xfrm>
            <a:off x="10343598" y="3263900"/>
            <a:ext cx="1485900" cy="330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wrap="square" lIns="91440" tIns="45720" rIns="91440" bIns="45720" rtlCol="0" anchor="b">
            <a:normAutofit lnSpcReduction="10000"/>
          </a:bodyPr>
          <a:lstStyle/>
          <a:p>
            <a:pPr algn="ctr"/>
            <a:r>
              <a:rPr lang="nl-NL" sz="1600" dirty="0"/>
              <a:t>Script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A8D79C8-7AFD-F8B4-49D3-B5F97666E222}"/>
              </a:ext>
            </a:extLst>
          </p:cNvPr>
          <p:cNvSpPr/>
          <p:nvPr/>
        </p:nvSpPr>
        <p:spPr>
          <a:xfrm>
            <a:off x="3035298" y="3725788"/>
            <a:ext cx="1076223" cy="4337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script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1385836-7179-D2C9-9878-EC70910D293D}"/>
              </a:ext>
            </a:extLst>
          </p:cNvPr>
          <p:cNvSpPr/>
          <p:nvPr/>
        </p:nvSpPr>
        <p:spPr>
          <a:xfrm>
            <a:off x="2920999" y="3056061"/>
            <a:ext cx="1190521" cy="4337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terminal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D67BD42-3313-0489-C802-DB8960E20059}"/>
              </a:ext>
            </a:extLst>
          </p:cNvPr>
          <p:cNvSpPr/>
          <p:nvPr/>
        </p:nvSpPr>
        <p:spPr>
          <a:xfrm>
            <a:off x="3035299" y="1486345"/>
            <a:ext cx="1089745" cy="4337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explorer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25951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3BE54-BD82-268B-2403-8101D8D4D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Check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worked</a:t>
            </a:r>
            <a:endParaRPr lang="nl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EF34C9-BD19-3A23-686A-897390C9CC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7040" y="2646947"/>
            <a:ext cx="3627509" cy="3216442"/>
          </a:xfrm>
        </p:spPr>
        <p:txBody>
          <a:bodyPr/>
          <a:lstStyle/>
          <a:p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did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correct:</a:t>
            </a:r>
          </a:p>
          <a:p>
            <a:endParaRPr lang="nl-NL" dirty="0"/>
          </a:p>
          <a:p>
            <a:r>
              <a:rPr lang="nl-NL" dirty="0"/>
              <a:t>Type in </a:t>
            </a:r>
            <a:r>
              <a:rPr lang="nl-NL" dirty="0" err="1"/>
              <a:t>the</a:t>
            </a:r>
            <a:r>
              <a:rPr lang="nl-NL" dirty="0"/>
              <a:t> terminal:</a:t>
            </a:r>
          </a:p>
          <a:p>
            <a:pPr marL="0" indent="0">
              <a:buNone/>
            </a:pPr>
            <a:r>
              <a:rPr lang="nl-NL" dirty="0"/>
              <a:t>echo ${</a:t>
            </a:r>
            <a:r>
              <a:rPr lang="nl-NL" dirty="0" err="1"/>
              <a:t>ParameterName</a:t>
            </a:r>
            <a:r>
              <a:rPr lang="nl-NL" dirty="0"/>
              <a:t>} </a:t>
            </a:r>
          </a:p>
          <a:p>
            <a:pPr marL="0" indent="0">
              <a:buNone/>
            </a:pPr>
            <a:r>
              <a:rPr lang="nl-NL" dirty="0"/>
              <a:t>E.g.    echo ${ORGANISM_GENOME_ID}</a:t>
            </a:r>
          </a:p>
          <a:p>
            <a:pPr marL="0" indent="0">
              <a:buNone/>
            </a:pPr>
            <a:r>
              <a:rPr lang="nl-NL" dirty="0" err="1"/>
              <a:t>After</a:t>
            </a:r>
            <a:r>
              <a:rPr lang="nl-NL" dirty="0"/>
              <a:t> pressing enter, </a:t>
            </a:r>
            <a:r>
              <a:rPr lang="nl-NL" dirty="0" err="1"/>
              <a:t>the</a:t>
            </a:r>
            <a:r>
              <a:rPr lang="nl-NL" dirty="0"/>
              <a:t> input </a:t>
            </a:r>
            <a:r>
              <a:rPr lang="nl-NL" dirty="0" err="1"/>
              <a:t>you</a:t>
            </a:r>
            <a:r>
              <a:rPr lang="nl-NL" dirty="0"/>
              <a:t> gave </a:t>
            </a:r>
            <a:r>
              <a:rPr lang="nl-NL" dirty="0" err="1"/>
              <a:t>should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visible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terminal.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5D5C0-FC00-DBFE-2783-C9BC839EB08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ECA2720-7D44-E44C-9E27-BCFF559B9905}" type="datetime3">
              <a:rPr lang="fr-BE" smtClean="0"/>
              <a:pPr/>
              <a:t>11/12/2023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607D4-FE9A-EA54-F7E5-6E01505E91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>
                <a:solidFill>
                  <a:schemeClr val="tx1"/>
                </a:solidFill>
              </a:rPr>
              <a:t>LRI</a:t>
            </a:r>
            <a:r>
              <a:rPr lang="fr-FR"/>
              <a:t> – PRESENTATION TITLE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75E8CB-868E-C03C-C4FF-AAE083D50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549" y="-17387"/>
            <a:ext cx="80374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78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3C317363-569D-45EE-8F3C-1CCDE3C64927}"/>
              </a:ext>
            </a:extLst>
          </p:cNvPr>
          <p:cNvSpPr txBox="1">
            <a:spLocks/>
          </p:cNvSpPr>
          <p:nvPr/>
        </p:nvSpPr>
        <p:spPr>
          <a:xfrm>
            <a:off x="4191000" y="2470176"/>
            <a:ext cx="7861300" cy="4616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fr-FR" sz="4400" dirty="0">
                <a:solidFill>
                  <a:srgbClr val="29295F"/>
                </a:solidFill>
              </a:rPr>
              <a:t>Hands-on part2</a:t>
            </a:r>
          </a:p>
          <a:p>
            <a:pPr marL="0" indent="0">
              <a:buFont typeface="Arial"/>
              <a:buNone/>
            </a:pPr>
            <a:r>
              <a:rPr lang="fr-FR" sz="4400" dirty="0">
                <a:solidFill>
                  <a:srgbClr val="29295F"/>
                </a:solidFill>
              </a:rPr>
              <a:t>Run </a:t>
            </a:r>
            <a:r>
              <a:rPr lang="fr-FR" sz="4400" dirty="0" err="1">
                <a:solidFill>
                  <a:srgbClr val="29295F"/>
                </a:solidFill>
              </a:rPr>
              <a:t>lines</a:t>
            </a:r>
            <a:endParaRPr lang="fr-FR" sz="4400" dirty="0">
              <a:solidFill>
                <a:srgbClr val="29295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092FC5-654D-DD94-DB95-824D792380B3}"/>
              </a:ext>
            </a:extLst>
          </p:cNvPr>
          <p:cNvSpPr txBox="1"/>
          <p:nvPr/>
        </p:nvSpPr>
        <p:spPr>
          <a:xfrm>
            <a:off x="3098800" y="5450701"/>
            <a:ext cx="5537200" cy="121679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endParaRPr lang="nl-NL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3BEEA3-3A9B-6D3E-CD95-CB6901F590A9}"/>
              </a:ext>
            </a:extLst>
          </p:cNvPr>
          <p:cNvSpPr txBox="1"/>
          <p:nvPr/>
        </p:nvSpPr>
        <p:spPr>
          <a:xfrm>
            <a:off x="3673765" y="6306573"/>
            <a:ext cx="85182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https://filesender.surf.nl/?s=download&amp;token=953286e2-6e25-414a-bc2e-acad9c660d37</a:t>
            </a:r>
          </a:p>
        </p:txBody>
      </p:sp>
    </p:spTree>
    <p:extLst>
      <p:ext uri="{BB962C8B-B14F-4D97-AF65-F5344CB8AC3E}">
        <p14:creationId xmlns:p14="http://schemas.microsoft.com/office/powerpoint/2010/main" val="4057548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3C317363-569D-45EE-8F3C-1CCDE3C64927}"/>
              </a:ext>
            </a:extLst>
          </p:cNvPr>
          <p:cNvSpPr txBox="1">
            <a:spLocks/>
          </p:cNvSpPr>
          <p:nvPr/>
        </p:nvSpPr>
        <p:spPr>
          <a:xfrm>
            <a:off x="4191000" y="2470176"/>
            <a:ext cx="7861300" cy="4616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fr-FR" sz="4400" dirty="0" err="1">
                <a:solidFill>
                  <a:srgbClr val="C00000"/>
                </a:solidFill>
              </a:rPr>
              <a:t>Review</a:t>
            </a:r>
            <a:r>
              <a:rPr lang="fr-FR" sz="4400" dirty="0">
                <a:solidFill>
                  <a:srgbClr val="29295F"/>
                </a:solidFill>
              </a:rPr>
              <a:t> Hands-on part2</a:t>
            </a:r>
          </a:p>
          <a:p>
            <a:pPr marL="0" indent="0">
              <a:buFont typeface="Arial"/>
              <a:buNone/>
            </a:pPr>
            <a:r>
              <a:rPr lang="fr-FR" sz="4400" dirty="0">
                <a:solidFill>
                  <a:srgbClr val="29295F"/>
                </a:solidFill>
              </a:rPr>
              <a:t>Run </a:t>
            </a:r>
            <a:r>
              <a:rPr lang="fr-FR" sz="4400" dirty="0" err="1">
                <a:solidFill>
                  <a:srgbClr val="29295F"/>
                </a:solidFill>
              </a:rPr>
              <a:t>lines</a:t>
            </a:r>
            <a:endParaRPr lang="fr-FR" sz="4400" dirty="0">
              <a:solidFill>
                <a:srgbClr val="29295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092FC5-654D-DD94-DB95-824D792380B3}"/>
              </a:ext>
            </a:extLst>
          </p:cNvPr>
          <p:cNvSpPr txBox="1"/>
          <p:nvPr/>
        </p:nvSpPr>
        <p:spPr>
          <a:xfrm>
            <a:off x="3098800" y="5450701"/>
            <a:ext cx="5537200" cy="121679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endParaRPr lang="nl-NL" sz="1000" dirty="0"/>
          </a:p>
        </p:txBody>
      </p:sp>
    </p:spTree>
    <p:extLst>
      <p:ext uri="{BB962C8B-B14F-4D97-AF65-F5344CB8AC3E}">
        <p14:creationId xmlns:p14="http://schemas.microsoft.com/office/powerpoint/2010/main" val="958212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3BE54-BD82-268B-2403-8101D8D4D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did</a:t>
            </a:r>
            <a:r>
              <a:rPr lang="nl-NL" dirty="0"/>
              <a:t> we do?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EF34C9-BD19-3A23-686A-897390C9CC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7040" y="2646947"/>
            <a:ext cx="10939965" cy="3216442"/>
          </a:xfrm>
        </p:spPr>
        <p:txBody>
          <a:bodyPr/>
          <a:lstStyle/>
          <a:p>
            <a:r>
              <a:rPr lang="nl-NL" dirty="0"/>
              <a:t>We </a:t>
            </a:r>
            <a:r>
              <a:rPr lang="nl-NL" dirty="0" err="1"/>
              <a:t>now</a:t>
            </a:r>
            <a:r>
              <a:rPr lang="nl-NL" dirty="0"/>
              <a:t> </a:t>
            </a:r>
            <a:r>
              <a:rPr lang="nl-NL" dirty="0" err="1"/>
              <a:t>ran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Setting of parameters</a:t>
            </a:r>
          </a:p>
          <a:p>
            <a:pPr lvl="1"/>
            <a:r>
              <a:rPr lang="nl-NL" dirty="0" err="1"/>
              <a:t>Creation</a:t>
            </a:r>
            <a:r>
              <a:rPr lang="nl-NL" dirty="0"/>
              <a:t> of directories</a:t>
            </a:r>
          </a:p>
          <a:p>
            <a:pPr lvl="1"/>
            <a:r>
              <a:rPr lang="nl-NL" dirty="0" err="1"/>
              <a:t>Trimming</a:t>
            </a:r>
            <a:r>
              <a:rPr lang="nl-NL" dirty="0"/>
              <a:t> of </a:t>
            </a:r>
            <a:r>
              <a:rPr lang="nl-NL" dirty="0" err="1"/>
              <a:t>sequencing</a:t>
            </a:r>
            <a:r>
              <a:rPr lang="nl-NL" dirty="0"/>
              <a:t> </a:t>
            </a:r>
            <a:r>
              <a:rPr lang="nl-NL" dirty="0" err="1"/>
              <a:t>reads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The R-ODAF </a:t>
            </a:r>
            <a:r>
              <a:rPr lang="nl-NL" dirty="0" err="1"/>
              <a:t>overview</a:t>
            </a:r>
            <a:r>
              <a:rPr lang="nl-NL" dirty="0"/>
              <a:t> </a:t>
            </a:r>
            <a:r>
              <a:rPr lang="nl-NL" dirty="0" err="1"/>
              <a:t>contains</a:t>
            </a:r>
            <a:r>
              <a:rPr lang="nl-NL" dirty="0"/>
              <a:t> QC steps.</a:t>
            </a:r>
          </a:p>
          <a:p>
            <a:pPr marL="0" indent="0">
              <a:buNone/>
            </a:pPr>
            <a:r>
              <a:rPr lang="nl-NL" dirty="0"/>
              <a:t>We </a:t>
            </a:r>
            <a:r>
              <a:rPr lang="nl-NL" dirty="0" err="1"/>
              <a:t>will</a:t>
            </a:r>
            <a:r>
              <a:rPr lang="nl-NL" dirty="0"/>
              <a:t> run these at </a:t>
            </a:r>
            <a:r>
              <a:rPr lang="nl-NL" dirty="0" err="1"/>
              <a:t>the</a:t>
            </a:r>
            <a:r>
              <a:rPr lang="nl-NL" dirty="0"/>
              <a:t> end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5D5C0-FC00-DBFE-2783-C9BC839EB08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5980605" y="6155343"/>
            <a:ext cx="2743200" cy="365125"/>
          </a:xfrm>
        </p:spPr>
        <p:txBody>
          <a:bodyPr/>
          <a:lstStyle/>
          <a:p>
            <a:fld id="{BECA2720-7D44-E44C-9E27-BCFF559B9905}" type="datetime3">
              <a:rPr lang="fr-BE" smtClean="0"/>
              <a:pPr/>
              <a:t>11/12/2023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607D4-FE9A-EA54-F7E5-6E01505E91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>
                <a:solidFill>
                  <a:schemeClr val="tx1"/>
                </a:solidFill>
              </a:rPr>
              <a:t>LRI</a:t>
            </a:r>
            <a:r>
              <a:rPr lang="fr-FR"/>
              <a:t> – PRESENTATION TITLE</a:t>
            </a:r>
            <a:endParaRPr lang="fr-FR" dirty="0"/>
          </a:p>
        </p:txBody>
      </p:sp>
      <p:pic>
        <p:nvPicPr>
          <p:cNvPr id="6" name="Picture 5" descr="Afbeelding met tekst, schermopname, Lettertype, ontwerp&#10;&#10;Automatisch gegenereerde beschrijving">
            <a:extLst>
              <a:ext uri="{FF2B5EF4-FFF2-40B4-BE49-F238E27FC236}">
                <a16:creationId xmlns:a16="http://schemas.microsoft.com/office/drawing/2014/main" id="{60204E42-3BDF-66BA-D7AD-AF6BD5713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621" y="170497"/>
            <a:ext cx="3125879" cy="66875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7BB89CB-2D5E-DCD4-1B1B-932B201B368F}"/>
              </a:ext>
            </a:extLst>
          </p:cNvPr>
          <p:cNvSpPr/>
          <p:nvPr/>
        </p:nvSpPr>
        <p:spPr>
          <a:xfrm>
            <a:off x="6411821" y="1498600"/>
            <a:ext cx="3036979" cy="3556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8300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37D40-E025-6518-5BB9-318F1F2B76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7040" y="2646947"/>
            <a:ext cx="10939955" cy="2955733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E8B60E-751A-4E7E-E7AA-CA2D5C8F73A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ECA2720-7D44-E44C-9E27-BCFF559B9905}" type="datetime3">
              <a:rPr lang="fr-BE" smtClean="0"/>
              <a:pPr/>
              <a:t>11/12/2023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7E65C-2CF5-311E-EDE4-EC1310D59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>
                <a:solidFill>
                  <a:schemeClr val="tx1"/>
                </a:solidFill>
              </a:rPr>
              <a:t>LRI</a:t>
            </a:r>
            <a:r>
              <a:rPr lang="fr-FR"/>
              <a:t> – PRESENTATION TITLE</a:t>
            </a:r>
            <a:endParaRPr lang="fr-FR" dirty="0"/>
          </a:p>
        </p:txBody>
      </p:sp>
      <p:pic>
        <p:nvPicPr>
          <p:cNvPr id="7" name="Picture 4" descr="TRIzol RNA Extraction Principle ,Protocol ,Functions of Reagents |  HowBiotech">
            <a:extLst>
              <a:ext uri="{FF2B5EF4-FFF2-40B4-BE49-F238E27FC236}">
                <a16:creationId xmlns:a16="http://schemas.microsoft.com/office/drawing/2014/main" id="{5B014ACD-6101-7153-22DA-B47EDA4B1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0136" y="111175"/>
            <a:ext cx="946859" cy="100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81A3797A-073C-5E01-05D2-CF9CF46CE059}"/>
              </a:ext>
            </a:extLst>
          </p:cNvPr>
          <p:cNvGrpSpPr/>
          <p:nvPr/>
        </p:nvGrpSpPr>
        <p:grpSpPr>
          <a:xfrm>
            <a:off x="10160350" y="1785954"/>
            <a:ext cx="1618952" cy="1584176"/>
            <a:chOff x="2254250" y="2378338"/>
            <a:chExt cx="1618952" cy="1584176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5C9E188C-8CEA-CCF9-A5C3-7FD60FCD4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0450" y="2752194"/>
              <a:ext cx="609600" cy="381000"/>
            </a:xfrm>
            <a:custGeom>
              <a:avLst/>
              <a:gdLst>
                <a:gd name="T0" fmla="*/ 0 w 960"/>
                <a:gd name="T1" fmla="*/ 0 h 432"/>
                <a:gd name="T2" fmla="*/ 115 w 960"/>
                <a:gd name="T3" fmla="*/ 133 h 432"/>
                <a:gd name="T4" fmla="*/ 269 w 960"/>
                <a:gd name="T5" fmla="*/ 80 h 432"/>
                <a:gd name="T6" fmla="*/ 384 w 960"/>
                <a:gd name="T7" fmla="*/ 240 h 4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60" h="432">
                  <a:moveTo>
                    <a:pt x="0" y="0"/>
                  </a:moveTo>
                  <a:cubicBezTo>
                    <a:pt x="88" y="108"/>
                    <a:pt x="176" y="216"/>
                    <a:pt x="288" y="240"/>
                  </a:cubicBezTo>
                  <a:cubicBezTo>
                    <a:pt x="400" y="264"/>
                    <a:pt x="560" y="112"/>
                    <a:pt x="672" y="144"/>
                  </a:cubicBezTo>
                  <a:cubicBezTo>
                    <a:pt x="784" y="176"/>
                    <a:pt x="872" y="304"/>
                    <a:pt x="960" y="43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6D51416D-3DFF-640B-6276-EA8770755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3628" y="2378338"/>
              <a:ext cx="838200" cy="266700"/>
            </a:xfrm>
            <a:custGeom>
              <a:avLst/>
              <a:gdLst>
                <a:gd name="T0" fmla="*/ 0 w 1104"/>
                <a:gd name="T1" fmla="*/ 46 h 264"/>
                <a:gd name="T2" fmla="*/ 161 w 1104"/>
                <a:gd name="T3" fmla="*/ 15 h 264"/>
                <a:gd name="T4" fmla="*/ 253 w 1104"/>
                <a:gd name="T5" fmla="*/ 137 h 264"/>
                <a:gd name="T6" fmla="*/ 436 w 1104"/>
                <a:gd name="T7" fmla="*/ 76 h 264"/>
                <a:gd name="T8" fmla="*/ 528 w 1104"/>
                <a:gd name="T9" fmla="*/ 168 h 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04" h="264">
                  <a:moveTo>
                    <a:pt x="0" y="72"/>
                  </a:moveTo>
                  <a:cubicBezTo>
                    <a:pt x="124" y="36"/>
                    <a:pt x="248" y="0"/>
                    <a:pt x="336" y="24"/>
                  </a:cubicBezTo>
                  <a:cubicBezTo>
                    <a:pt x="424" y="48"/>
                    <a:pt x="432" y="200"/>
                    <a:pt x="528" y="216"/>
                  </a:cubicBezTo>
                  <a:cubicBezTo>
                    <a:pt x="624" y="232"/>
                    <a:pt x="816" y="112"/>
                    <a:pt x="912" y="120"/>
                  </a:cubicBezTo>
                  <a:cubicBezTo>
                    <a:pt x="1008" y="128"/>
                    <a:pt x="1056" y="196"/>
                    <a:pt x="1104" y="26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4AB16E9C-8FE9-9779-77CB-268EB308A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850" y="2599794"/>
              <a:ext cx="609600" cy="381000"/>
            </a:xfrm>
            <a:custGeom>
              <a:avLst/>
              <a:gdLst>
                <a:gd name="T0" fmla="*/ 0 w 960"/>
                <a:gd name="T1" fmla="*/ 0 h 432"/>
                <a:gd name="T2" fmla="*/ 115 w 960"/>
                <a:gd name="T3" fmla="*/ 133 h 432"/>
                <a:gd name="T4" fmla="*/ 269 w 960"/>
                <a:gd name="T5" fmla="*/ 80 h 432"/>
                <a:gd name="T6" fmla="*/ 384 w 960"/>
                <a:gd name="T7" fmla="*/ 240 h 4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60" h="432">
                  <a:moveTo>
                    <a:pt x="0" y="0"/>
                  </a:moveTo>
                  <a:cubicBezTo>
                    <a:pt x="88" y="108"/>
                    <a:pt x="176" y="216"/>
                    <a:pt x="288" y="240"/>
                  </a:cubicBezTo>
                  <a:cubicBezTo>
                    <a:pt x="400" y="264"/>
                    <a:pt x="560" y="112"/>
                    <a:pt x="672" y="144"/>
                  </a:cubicBezTo>
                  <a:cubicBezTo>
                    <a:pt x="784" y="176"/>
                    <a:pt x="872" y="304"/>
                    <a:pt x="960" y="43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73FB4701-BCFB-8AB3-5F3F-C53AD10B89DA}"/>
                </a:ext>
              </a:extLst>
            </p:cNvPr>
            <p:cNvSpPr>
              <a:spLocks/>
            </p:cNvSpPr>
            <p:nvPr/>
          </p:nvSpPr>
          <p:spPr bwMode="auto">
            <a:xfrm rot="20212828">
              <a:off x="3035002" y="3181923"/>
              <a:ext cx="838200" cy="266700"/>
            </a:xfrm>
            <a:custGeom>
              <a:avLst/>
              <a:gdLst>
                <a:gd name="T0" fmla="*/ 0 w 1104"/>
                <a:gd name="T1" fmla="*/ 46 h 264"/>
                <a:gd name="T2" fmla="*/ 161 w 1104"/>
                <a:gd name="T3" fmla="*/ 15 h 264"/>
                <a:gd name="T4" fmla="*/ 253 w 1104"/>
                <a:gd name="T5" fmla="*/ 137 h 264"/>
                <a:gd name="T6" fmla="*/ 436 w 1104"/>
                <a:gd name="T7" fmla="*/ 76 h 264"/>
                <a:gd name="T8" fmla="*/ 528 w 1104"/>
                <a:gd name="T9" fmla="*/ 168 h 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04" h="264">
                  <a:moveTo>
                    <a:pt x="0" y="72"/>
                  </a:moveTo>
                  <a:cubicBezTo>
                    <a:pt x="124" y="36"/>
                    <a:pt x="248" y="0"/>
                    <a:pt x="336" y="24"/>
                  </a:cubicBezTo>
                  <a:cubicBezTo>
                    <a:pt x="424" y="48"/>
                    <a:pt x="432" y="200"/>
                    <a:pt x="528" y="216"/>
                  </a:cubicBezTo>
                  <a:cubicBezTo>
                    <a:pt x="624" y="232"/>
                    <a:pt x="816" y="112"/>
                    <a:pt x="912" y="120"/>
                  </a:cubicBezTo>
                  <a:cubicBezTo>
                    <a:pt x="1008" y="128"/>
                    <a:pt x="1056" y="196"/>
                    <a:pt x="1104" y="26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61318B-4855-7E34-AE08-A3C75A5DC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450" y="2980794"/>
              <a:ext cx="609600" cy="381000"/>
            </a:xfrm>
            <a:custGeom>
              <a:avLst/>
              <a:gdLst>
                <a:gd name="T0" fmla="*/ 0 w 960"/>
                <a:gd name="T1" fmla="*/ 0 h 432"/>
                <a:gd name="T2" fmla="*/ 115 w 960"/>
                <a:gd name="T3" fmla="*/ 133 h 432"/>
                <a:gd name="T4" fmla="*/ 269 w 960"/>
                <a:gd name="T5" fmla="*/ 80 h 432"/>
                <a:gd name="T6" fmla="*/ 384 w 960"/>
                <a:gd name="T7" fmla="*/ 240 h 4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60" h="432">
                  <a:moveTo>
                    <a:pt x="0" y="0"/>
                  </a:moveTo>
                  <a:cubicBezTo>
                    <a:pt x="88" y="108"/>
                    <a:pt x="176" y="216"/>
                    <a:pt x="288" y="240"/>
                  </a:cubicBezTo>
                  <a:cubicBezTo>
                    <a:pt x="400" y="264"/>
                    <a:pt x="560" y="112"/>
                    <a:pt x="672" y="144"/>
                  </a:cubicBezTo>
                  <a:cubicBezTo>
                    <a:pt x="784" y="176"/>
                    <a:pt x="872" y="304"/>
                    <a:pt x="960" y="43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1D67B8D0-C07D-4F40-3EB1-47866E160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7516" y="2954402"/>
              <a:ext cx="838200" cy="266700"/>
            </a:xfrm>
            <a:custGeom>
              <a:avLst/>
              <a:gdLst>
                <a:gd name="T0" fmla="*/ 0 w 1104"/>
                <a:gd name="T1" fmla="*/ 46 h 264"/>
                <a:gd name="T2" fmla="*/ 161 w 1104"/>
                <a:gd name="T3" fmla="*/ 15 h 264"/>
                <a:gd name="T4" fmla="*/ 253 w 1104"/>
                <a:gd name="T5" fmla="*/ 137 h 264"/>
                <a:gd name="T6" fmla="*/ 436 w 1104"/>
                <a:gd name="T7" fmla="*/ 76 h 264"/>
                <a:gd name="T8" fmla="*/ 528 w 1104"/>
                <a:gd name="T9" fmla="*/ 168 h 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04" h="264">
                  <a:moveTo>
                    <a:pt x="0" y="72"/>
                  </a:moveTo>
                  <a:cubicBezTo>
                    <a:pt x="124" y="36"/>
                    <a:pt x="248" y="0"/>
                    <a:pt x="336" y="24"/>
                  </a:cubicBezTo>
                  <a:cubicBezTo>
                    <a:pt x="424" y="48"/>
                    <a:pt x="432" y="200"/>
                    <a:pt x="528" y="216"/>
                  </a:cubicBezTo>
                  <a:cubicBezTo>
                    <a:pt x="624" y="232"/>
                    <a:pt x="816" y="112"/>
                    <a:pt x="912" y="120"/>
                  </a:cubicBezTo>
                  <a:cubicBezTo>
                    <a:pt x="1008" y="128"/>
                    <a:pt x="1056" y="196"/>
                    <a:pt x="1104" y="26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518340BF-D971-337C-41A2-17573336B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4250" y="3056994"/>
              <a:ext cx="609600" cy="381000"/>
            </a:xfrm>
            <a:custGeom>
              <a:avLst/>
              <a:gdLst>
                <a:gd name="T0" fmla="*/ 0 w 960"/>
                <a:gd name="T1" fmla="*/ 0 h 432"/>
                <a:gd name="T2" fmla="*/ 115 w 960"/>
                <a:gd name="T3" fmla="*/ 133 h 432"/>
                <a:gd name="T4" fmla="*/ 269 w 960"/>
                <a:gd name="T5" fmla="*/ 80 h 432"/>
                <a:gd name="T6" fmla="*/ 384 w 960"/>
                <a:gd name="T7" fmla="*/ 240 h 4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60" h="432">
                  <a:moveTo>
                    <a:pt x="0" y="0"/>
                  </a:moveTo>
                  <a:cubicBezTo>
                    <a:pt x="88" y="108"/>
                    <a:pt x="176" y="216"/>
                    <a:pt x="288" y="240"/>
                  </a:cubicBezTo>
                  <a:cubicBezTo>
                    <a:pt x="400" y="264"/>
                    <a:pt x="560" y="112"/>
                    <a:pt x="672" y="144"/>
                  </a:cubicBezTo>
                  <a:cubicBezTo>
                    <a:pt x="784" y="176"/>
                    <a:pt x="872" y="304"/>
                    <a:pt x="960" y="43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B3BD9A1F-891C-A221-C105-75C365375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0850" y="3285594"/>
              <a:ext cx="609600" cy="381000"/>
            </a:xfrm>
            <a:custGeom>
              <a:avLst/>
              <a:gdLst>
                <a:gd name="T0" fmla="*/ 0 w 960"/>
                <a:gd name="T1" fmla="*/ 0 h 432"/>
                <a:gd name="T2" fmla="*/ 115 w 960"/>
                <a:gd name="T3" fmla="*/ 133 h 432"/>
                <a:gd name="T4" fmla="*/ 269 w 960"/>
                <a:gd name="T5" fmla="*/ 80 h 432"/>
                <a:gd name="T6" fmla="*/ 384 w 960"/>
                <a:gd name="T7" fmla="*/ 240 h 4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60" h="432">
                  <a:moveTo>
                    <a:pt x="0" y="0"/>
                  </a:moveTo>
                  <a:cubicBezTo>
                    <a:pt x="88" y="108"/>
                    <a:pt x="176" y="216"/>
                    <a:pt x="288" y="240"/>
                  </a:cubicBezTo>
                  <a:cubicBezTo>
                    <a:pt x="400" y="264"/>
                    <a:pt x="560" y="112"/>
                    <a:pt x="672" y="144"/>
                  </a:cubicBezTo>
                  <a:cubicBezTo>
                    <a:pt x="784" y="176"/>
                    <a:pt x="872" y="304"/>
                    <a:pt x="960" y="43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851EA19E-D005-230F-A4E4-D5F120E6A501}"/>
                </a:ext>
              </a:extLst>
            </p:cNvPr>
            <p:cNvSpPr>
              <a:spLocks/>
            </p:cNvSpPr>
            <p:nvPr/>
          </p:nvSpPr>
          <p:spPr bwMode="auto">
            <a:xfrm rot="19586087">
              <a:off x="2948138" y="2478222"/>
              <a:ext cx="838200" cy="266700"/>
            </a:xfrm>
            <a:custGeom>
              <a:avLst/>
              <a:gdLst>
                <a:gd name="T0" fmla="*/ 0 w 1104"/>
                <a:gd name="T1" fmla="*/ 46 h 264"/>
                <a:gd name="T2" fmla="*/ 161 w 1104"/>
                <a:gd name="T3" fmla="*/ 15 h 264"/>
                <a:gd name="T4" fmla="*/ 253 w 1104"/>
                <a:gd name="T5" fmla="*/ 137 h 264"/>
                <a:gd name="T6" fmla="*/ 436 w 1104"/>
                <a:gd name="T7" fmla="*/ 76 h 264"/>
                <a:gd name="T8" fmla="*/ 528 w 1104"/>
                <a:gd name="T9" fmla="*/ 168 h 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04" h="264">
                  <a:moveTo>
                    <a:pt x="0" y="72"/>
                  </a:moveTo>
                  <a:cubicBezTo>
                    <a:pt x="124" y="36"/>
                    <a:pt x="248" y="0"/>
                    <a:pt x="336" y="24"/>
                  </a:cubicBezTo>
                  <a:cubicBezTo>
                    <a:pt x="424" y="48"/>
                    <a:pt x="432" y="200"/>
                    <a:pt x="528" y="216"/>
                  </a:cubicBezTo>
                  <a:cubicBezTo>
                    <a:pt x="624" y="232"/>
                    <a:pt x="816" y="112"/>
                    <a:pt x="912" y="120"/>
                  </a:cubicBezTo>
                  <a:cubicBezTo>
                    <a:pt x="1008" y="128"/>
                    <a:pt x="1056" y="196"/>
                    <a:pt x="1104" y="26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A79253E3-7969-3F58-0786-34EEF7C2F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7050" y="2717418"/>
              <a:ext cx="609600" cy="381000"/>
            </a:xfrm>
            <a:custGeom>
              <a:avLst/>
              <a:gdLst>
                <a:gd name="T0" fmla="*/ 0 w 960"/>
                <a:gd name="T1" fmla="*/ 0 h 432"/>
                <a:gd name="T2" fmla="*/ 115 w 960"/>
                <a:gd name="T3" fmla="*/ 133 h 432"/>
                <a:gd name="T4" fmla="*/ 269 w 960"/>
                <a:gd name="T5" fmla="*/ 80 h 432"/>
                <a:gd name="T6" fmla="*/ 384 w 960"/>
                <a:gd name="T7" fmla="*/ 240 h 4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60" h="432">
                  <a:moveTo>
                    <a:pt x="0" y="0"/>
                  </a:moveTo>
                  <a:cubicBezTo>
                    <a:pt x="88" y="108"/>
                    <a:pt x="176" y="216"/>
                    <a:pt x="288" y="240"/>
                  </a:cubicBezTo>
                  <a:cubicBezTo>
                    <a:pt x="400" y="264"/>
                    <a:pt x="560" y="112"/>
                    <a:pt x="672" y="144"/>
                  </a:cubicBezTo>
                  <a:cubicBezTo>
                    <a:pt x="784" y="176"/>
                    <a:pt x="872" y="304"/>
                    <a:pt x="960" y="43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22">
              <a:extLst>
                <a:ext uri="{FF2B5EF4-FFF2-40B4-BE49-F238E27FC236}">
                  <a16:creationId xmlns:a16="http://schemas.microsoft.com/office/drawing/2014/main" id="{61B83EE1-CE8E-2B94-EA1F-5AF2EF6FD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1620" y="3386450"/>
              <a:ext cx="838200" cy="266700"/>
            </a:xfrm>
            <a:custGeom>
              <a:avLst/>
              <a:gdLst>
                <a:gd name="T0" fmla="*/ 0 w 1104"/>
                <a:gd name="T1" fmla="*/ 46 h 264"/>
                <a:gd name="T2" fmla="*/ 161 w 1104"/>
                <a:gd name="T3" fmla="*/ 15 h 264"/>
                <a:gd name="T4" fmla="*/ 253 w 1104"/>
                <a:gd name="T5" fmla="*/ 137 h 264"/>
                <a:gd name="T6" fmla="*/ 436 w 1104"/>
                <a:gd name="T7" fmla="*/ 76 h 264"/>
                <a:gd name="T8" fmla="*/ 528 w 1104"/>
                <a:gd name="T9" fmla="*/ 168 h 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04" h="264">
                  <a:moveTo>
                    <a:pt x="0" y="72"/>
                  </a:moveTo>
                  <a:cubicBezTo>
                    <a:pt x="124" y="36"/>
                    <a:pt x="248" y="0"/>
                    <a:pt x="336" y="24"/>
                  </a:cubicBezTo>
                  <a:cubicBezTo>
                    <a:pt x="424" y="48"/>
                    <a:pt x="432" y="200"/>
                    <a:pt x="528" y="216"/>
                  </a:cubicBezTo>
                  <a:cubicBezTo>
                    <a:pt x="624" y="232"/>
                    <a:pt x="816" y="112"/>
                    <a:pt x="912" y="120"/>
                  </a:cubicBezTo>
                  <a:cubicBezTo>
                    <a:pt x="1008" y="128"/>
                    <a:pt x="1056" y="196"/>
                    <a:pt x="1104" y="26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23">
              <a:extLst>
                <a:ext uri="{FF2B5EF4-FFF2-40B4-BE49-F238E27FC236}">
                  <a16:creationId xmlns:a16="http://schemas.microsoft.com/office/drawing/2014/main" id="{810C2225-C1C6-3258-684F-B0D09FB543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0756" y="3581514"/>
              <a:ext cx="609600" cy="381000"/>
            </a:xfrm>
            <a:custGeom>
              <a:avLst/>
              <a:gdLst>
                <a:gd name="T0" fmla="*/ 0 w 960"/>
                <a:gd name="T1" fmla="*/ 0 h 432"/>
                <a:gd name="T2" fmla="*/ 115 w 960"/>
                <a:gd name="T3" fmla="*/ 133 h 432"/>
                <a:gd name="T4" fmla="*/ 269 w 960"/>
                <a:gd name="T5" fmla="*/ 80 h 432"/>
                <a:gd name="T6" fmla="*/ 384 w 960"/>
                <a:gd name="T7" fmla="*/ 240 h 4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60" h="432">
                  <a:moveTo>
                    <a:pt x="0" y="0"/>
                  </a:moveTo>
                  <a:cubicBezTo>
                    <a:pt x="88" y="108"/>
                    <a:pt x="176" y="216"/>
                    <a:pt x="288" y="240"/>
                  </a:cubicBezTo>
                  <a:cubicBezTo>
                    <a:pt x="400" y="264"/>
                    <a:pt x="560" y="112"/>
                    <a:pt x="672" y="144"/>
                  </a:cubicBezTo>
                  <a:cubicBezTo>
                    <a:pt x="784" y="176"/>
                    <a:pt x="872" y="304"/>
                    <a:pt x="960" y="43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4CC21B7-5A09-2D30-989A-CAF76A9EE239}"/>
              </a:ext>
            </a:extLst>
          </p:cNvPr>
          <p:cNvGrpSpPr/>
          <p:nvPr/>
        </p:nvGrpSpPr>
        <p:grpSpPr>
          <a:xfrm>
            <a:off x="9690940" y="4039073"/>
            <a:ext cx="2292574" cy="1168822"/>
            <a:chOff x="4722602" y="2552278"/>
            <a:chExt cx="2292574" cy="116882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72A2C95-0F49-531A-1F68-1FFDE80EC113}"/>
                </a:ext>
              </a:extLst>
            </p:cNvPr>
            <p:cNvGrpSpPr/>
            <p:nvPr/>
          </p:nvGrpSpPr>
          <p:grpSpPr>
            <a:xfrm>
              <a:off x="4901432" y="2807268"/>
              <a:ext cx="1698166" cy="107639"/>
              <a:chOff x="4241800" y="3415918"/>
              <a:chExt cx="2589882" cy="195344"/>
            </a:xfrm>
          </p:grpSpPr>
          <p:sp>
            <p:nvSpPr>
              <p:cNvPr id="41" name="Rectangle 52">
                <a:extLst>
                  <a:ext uri="{FF2B5EF4-FFF2-40B4-BE49-F238E27FC236}">
                    <a16:creationId xmlns:a16="http://schemas.microsoft.com/office/drawing/2014/main" id="{E74386E6-1A18-62A8-5D57-A68427E1C3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6482" y="3415918"/>
                <a:ext cx="1874168" cy="195344"/>
              </a:xfrm>
              <a:prstGeom prst="rect">
                <a:avLst/>
              </a:prstGeom>
              <a:solidFill>
                <a:srgbClr val="4F81BD"/>
              </a:solidFill>
              <a:ln w="9398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 defTabSz="449263" eaLnBrk="0" hangingPunct="0">
                  <a:spcBef>
                    <a:spcPct val="20000"/>
                  </a:spcBef>
                  <a:buFont typeface="Arial" charset="0"/>
                  <a:buChar char="•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Font typeface="Arial" charset="0"/>
                  <a:buChar char="–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Font typeface="Arial" charset="0"/>
                  <a:buChar char="•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Font typeface="Arial" charset="0"/>
                  <a:buChar char="–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marL="0" marR="0" lvl="0" indent="0" algn="ctr" defTabSz="44926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/>
                </a:pPr>
                <a:endParaRPr kumimoji="0" lang="fr-BE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D3235"/>
                  </a:solidFill>
                  <a:effectLst/>
                  <a:uLnTx/>
                  <a:uFillTx/>
                  <a:latin typeface="Verdana" pitchFamily="34" charset="0"/>
                </a:endParaRPr>
              </a:p>
            </p:txBody>
          </p:sp>
          <p:sp>
            <p:nvSpPr>
              <p:cNvPr id="42" name="Rectangle 53">
                <a:extLst>
                  <a:ext uri="{FF2B5EF4-FFF2-40B4-BE49-F238E27FC236}">
                    <a16:creationId xmlns:a16="http://schemas.microsoft.com/office/drawing/2014/main" id="{9C7C1FC7-AA0D-0842-C790-52C157834D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1800" y="3421916"/>
                <a:ext cx="357660" cy="188298"/>
              </a:xfrm>
              <a:prstGeom prst="rect">
                <a:avLst/>
              </a:prstGeom>
              <a:solidFill>
                <a:srgbClr val="00FF00"/>
              </a:solidFill>
              <a:ln w="9398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 defTabSz="449263" eaLnBrk="0" hangingPunct="0">
                  <a:spcBef>
                    <a:spcPct val="20000"/>
                  </a:spcBef>
                  <a:buFont typeface="Arial" charset="0"/>
                  <a:buChar char="•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Font typeface="Arial" charset="0"/>
                  <a:buChar char="–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Font typeface="Arial" charset="0"/>
                  <a:buChar char="•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Font typeface="Arial" charset="0"/>
                  <a:buChar char="–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fr-BE" altLang="en-US" sz="1200" b="1" dirty="0">
                  <a:solidFill>
                    <a:srgbClr val="2D3235"/>
                  </a:solidFill>
                  <a:latin typeface="Verdana" pitchFamily="34" charset="0"/>
                </a:endParaRPr>
              </a:p>
            </p:txBody>
          </p:sp>
          <p:sp>
            <p:nvSpPr>
              <p:cNvPr id="43" name="Rectangle 54">
                <a:extLst>
                  <a:ext uri="{FF2B5EF4-FFF2-40B4-BE49-F238E27FC236}">
                    <a16:creationId xmlns:a16="http://schemas.microsoft.com/office/drawing/2014/main" id="{0B58EFF9-C42B-E632-F745-4B9295B7C4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0650" y="3420841"/>
                <a:ext cx="361032" cy="188298"/>
              </a:xfrm>
              <a:prstGeom prst="rect">
                <a:avLst/>
              </a:prstGeom>
              <a:solidFill>
                <a:srgbClr val="FF99CC"/>
              </a:solidFill>
              <a:ln w="9398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 defTabSz="449263" eaLnBrk="0" hangingPunct="0">
                  <a:spcBef>
                    <a:spcPct val="20000"/>
                  </a:spcBef>
                  <a:buFont typeface="Arial" charset="0"/>
                  <a:buChar char="•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Font typeface="Arial" charset="0"/>
                  <a:buChar char="–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Font typeface="Arial" charset="0"/>
                  <a:buChar char="•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Font typeface="Arial" charset="0"/>
                  <a:buChar char="–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fr-BE" altLang="en-US" sz="1200" b="1" dirty="0">
                  <a:solidFill>
                    <a:srgbClr val="2D3235"/>
                  </a:solidFill>
                  <a:latin typeface="Verdana" pitchFamily="34" charset="0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0E18A8D-5CBF-8738-2E08-0A831A525992}"/>
                </a:ext>
              </a:extLst>
            </p:cNvPr>
            <p:cNvGrpSpPr/>
            <p:nvPr/>
          </p:nvGrpSpPr>
          <p:grpSpPr>
            <a:xfrm>
              <a:off x="5317010" y="2552278"/>
              <a:ext cx="1698166" cy="107639"/>
              <a:chOff x="4241800" y="3415918"/>
              <a:chExt cx="2589882" cy="195344"/>
            </a:xfrm>
          </p:grpSpPr>
          <p:sp>
            <p:nvSpPr>
              <p:cNvPr id="38" name="Rectangle 52">
                <a:extLst>
                  <a:ext uri="{FF2B5EF4-FFF2-40B4-BE49-F238E27FC236}">
                    <a16:creationId xmlns:a16="http://schemas.microsoft.com/office/drawing/2014/main" id="{F7EB5F31-5B5F-B5F7-42E3-391ECCE6A2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6482" y="3415918"/>
                <a:ext cx="1874168" cy="195344"/>
              </a:xfrm>
              <a:prstGeom prst="rect">
                <a:avLst/>
              </a:prstGeom>
              <a:solidFill>
                <a:srgbClr val="4F81BD"/>
              </a:solidFill>
              <a:ln w="9398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 defTabSz="449263" eaLnBrk="0" hangingPunct="0">
                  <a:spcBef>
                    <a:spcPct val="20000"/>
                  </a:spcBef>
                  <a:buFont typeface="Arial" charset="0"/>
                  <a:buChar char="•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Font typeface="Arial" charset="0"/>
                  <a:buChar char="–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Font typeface="Arial" charset="0"/>
                  <a:buChar char="•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Font typeface="Arial" charset="0"/>
                  <a:buChar char="–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marL="0" marR="0" lvl="0" indent="0" algn="ctr" defTabSz="44926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/>
                </a:pPr>
                <a:endParaRPr kumimoji="0" lang="fr-BE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D3235"/>
                  </a:solidFill>
                  <a:effectLst/>
                  <a:uLnTx/>
                  <a:uFillTx/>
                  <a:latin typeface="Verdana" pitchFamily="34" charset="0"/>
                </a:endParaRPr>
              </a:p>
            </p:txBody>
          </p:sp>
          <p:sp>
            <p:nvSpPr>
              <p:cNvPr id="39" name="Rectangle 53">
                <a:extLst>
                  <a:ext uri="{FF2B5EF4-FFF2-40B4-BE49-F238E27FC236}">
                    <a16:creationId xmlns:a16="http://schemas.microsoft.com/office/drawing/2014/main" id="{9FD65A6B-C22B-2747-D44F-51D9CF16DE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1800" y="3421916"/>
                <a:ext cx="357660" cy="188298"/>
              </a:xfrm>
              <a:prstGeom prst="rect">
                <a:avLst/>
              </a:prstGeom>
              <a:solidFill>
                <a:srgbClr val="00FF00"/>
              </a:solidFill>
              <a:ln w="9398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 defTabSz="449263" eaLnBrk="0" hangingPunct="0">
                  <a:spcBef>
                    <a:spcPct val="20000"/>
                  </a:spcBef>
                  <a:buFont typeface="Arial" charset="0"/>
                  <a:buChar char="•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Font typeface="Arial" charset="0"/>
                  <a:buChar char="–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Font typeface="Arial" charset="0"/>
                  <a:buChar char="•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Font typeface="Arial" charset="0"/>
                  <a:buChar char="–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fr-BE" altLang="en-US" sz="1200" b="1" dirty="0">
                  <a:solidFill>
                    <a:srgbClr val="2D3235"/>
                  </a:solidFill>
                  <a:latin typeface="Verdana" pitchFamily="34" charset="0"/>
                </a:endParaRPr>
              </a:p>
            </p:txBody>
          </p:sp>
          <p:sp>
            <p:nvSpPr>
              <p:cNvPr id="40" name="Rectangle 54">
                <a:extLst>
                  <a:ext uri="{FF2B5EF4-FFF2-40B4-BE49-F238E27FC236}">
                    <a16:creationId xmlns:a16="http://schemas.microsoft.com/office/drawing/2014/main" id="{D0AC13B1-5F1C-A911-C84B-E4BB99A647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0650" y="3420841"/>
                <a:ext cx="361032" cy="188298"/>
              </a:xfrm>
              <a:prstGeom prst="rect">
                <a:avLst/>
              </a:prstGeom>
              <a:solidFill>
                <a:srgbClr val="FF99CC"/>
              </a:solidFill>
              <a:ln w="9398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 defTabSz="449263" eaLnBrk="0" hangingPunct="0">
                  <a:spcBef>
                    <a:spcPct val="20000"/>
                  </a:spcBef>
                  <a:buFont typeface="Arial" charset="0"/>
                  <a:buChar char="•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Font typeface="Arial" charset="0"/>
                  <a:buChar char="–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Font typeface="Arial" charset="0"/>
                  <a:buChar char="•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Font typeface="Arial" charset="0"/>
                  <a:buChar char="–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fr-BE" altLang="en-US" sz="1200" b="1" dirty="0">
                  <a:solidFill>
                    <a:srgbClr val="2D3235"/>
                  </a:solidFill>
                  <a:latin typeface="Verdana" pitchFamily="34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92D1616-9434-F441-3D35-1DE3E75056D6}"/>
                </a:ext>
              </a:extLst>
            </p:cNvPr>
            <p:cNvGrpSpPr/>
            <p:nvPr/>
          </p:nvGrpSpPr>
          <p:grpSpPr>
            <a:xfrm>
              <a:off x="4722602" y="3086544"/>
              <a:ext cx="1698166" cy="107639"/>
              <a:chOff x="4241800" y="3415918"/>
              <a:chExt cx="2589882" cy="195344"/>
            </a:xfrm>
          </p:grpSpPr>
          <p:sp>
            <p:nvSpPr>
              <p:cNvPr id="35" name="Rectangle 52">
                <a:extLst>
                  <a:ext uri="{FF2B5EF4-FFF2-40B4-BE49-F238E27FC236}">
                    <a16:creationId xmlns:a16="http://schemas.microsoft.com/office/drawing/2014/main" id="{237F3864-D475-FB95-B018-D95534B362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6482" y="3415918"/>
                <a:ext cx="1874168" cy="195344"/>
              </a:xfrm>
              <a:prstGeom prst="rect">
                <a:avLst/>
              </a:prstGeom>
              <a:solidFill>
                <a:srgbClr val="4F81BD"/>
              </a:solidFill>
              <a:ln w="9398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 defTabSz="449263" eaLnBrk="0" hangingPunct="0">
                  <a:spcBef>
                    <a:spcPct val="20000"/>
                  </a:spcBef>
                  <a:buFont typeface="Arial" charset="0"/>
                  <a:buChar char="•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Font typeface="Arial" charset="0"/>
                  <a:buChar char="–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Font typeface="Arial" charset="0"/>
                  <a:buChar char="•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Font typeface="Arial" charset="0"/>
                  <a:buChar char="–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marL="0" marR="0" lvl="0" indent="0" algn="ctr" defTabSz="44926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/>
                </a:pPr>
                <a:endParaRPr kumimoji="0" lang="fr-BE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D3235"/>
                  </a:solidFill>
                  <a:effectLst/>
                  <a:uLnTx/>
                  <a:uFillTx/>
                  <a:latin typeface="Verdana" pitchFamily="34" charset="0"/>
                </a:endParaRPr>
              </a:p>
            </p:txBody>
          </p:sp>
          <p:sp>
            <p:nvSpPr>
              <p:cNvPr id="36" name="Rectangle 53">
                <a:extLst>
                  <a:ext uri="{FF2B5EF4-FFF2-40B4-BE49-F238E27FC236}">
                    <a16:creationId xmlns:a16="http://schemas.microsoft.com/office/drawing/2014/main" id="{909C1934-1EAD-5F4A-6BA7-01621CB94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1800" y="3421916"/>
                <a:ext cx="357660" cy="188298"/>
              </a:xfrm>
              <a:prstGeom prst="rect">
                <a:avLst/>
              </a:prstGeom>
              <a:solidFill>
                <a:srgbClr val="00FF00"/>
              </a:solidFill>
              <a:ln w="9398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 defTabSz="449263" eaLnBrk="0" hangingPunct="0">
                  <a:spcBef>
                    <a:spcPct val="20000"/>
                  </a:spcBef>
                  <a:buFont typeface="Arial" charset="0"/>
                  <a:buChar char="•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Font typeface="Arial" charset="0"/>
                  <a:buChar char="–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Font typeface="Arial" charset="0"/>
                  <a:buChar char="•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Font typeface="Arial" charset="0"/>
                  <a:buChar char="–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fr-BE" altLang="en-US" sz="1200" b="1" dirty="0">
                  <a:solidFill>
                    <a:srgbClr val="2D3235"/>
                  </a:solidFill>
                  <a:latin typeface="Verdana" pitchFamily="34" charset="0"/>
                </a:endParaRPr>
              </a:p>
            </p:txBody>
          </p:sp>
          <p:sp>
            <p:nvSpPr>
              <p:cNvPr id="37" name="Rectangle 54">
                <a:extLst>
                  <a:ext uri="{FF2B5EF4-FFF2-40B4-BE49-F238E27FC236}">
                    <a16:creationId xmlns:a16="http://schemas.microsoft.com/office/drawing/2014/main" id="{AB108F75-3A65-32D3-DA5A-65BE15281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0650" y="3420841"/>
                <a:ext cx="361032" cy="188298"/>
              </a:xfrm>
              <a:prstGeom prst="rect">
                <a:avLst/>
              </a:prstGeom>
              <a:solidFill>
                <a:srgbClr val="FF99CC"/>
              </a:solidFill>
              <a:ln w="9398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 defTabSz="449263" eaLnBrk="0" hangingPunct="0">
                  <a:spcBef>
                    <a:spcPct val="20000"/>
                  </a:spcBef>
                  <a:buFont typeface="Arial" charset="0"/>
                  <a:buChar char="•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Font typeface="Arial" charset="0"/>
                  <a:buChar char="–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Font typeface="Arial" charset="0"/>
                  <a:buChar char="•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Font typeface="Arial" charset="0"/>
                  <a:buChar char="–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fr-BE" altLang="en-US" sz="1200" b="1" dirty="0">
                  <a:solidFill>
                    <a:srgbClr val="2D3235"/>
                  </a:solidFill>
                  <a:latin typeface="Verdana" pitchFamily="34" charset="0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FFE367D-AF2E-108F-2916-8E74A766BB3C}"/>
                </a:ext>
              </a:extLst>
            </p:cNvPr>
            <p:cNvGrpSpPr/>
            <p:nvPr/>
          </p:nvGrpSpPr>
          <p:grpSpPr>
            <a:xfrm>
              <a:off x="5083634" y="3317446"/>
              <a:ext cx="1698166" cy="107639"/>
              <a:chOff x="4241800" y="3415918"/>
              <a:chExt cx="2589882" cy="195344"/>
            </a:xfrm>
          </p:grpSpPr>
          <p:sp>
            <p:nvSpPr>
              <p:cNvPr id="32" name="Rectangle 52">
                <a:extLst>
                  <a:ext uri="{FF2B5EF4-FFF2-40B4-BE49-F238E27FC236}">
                    <a16:creationId xmlns:a16="http://schemas.microsoft.com/office/drawing/2014/main" id="{54BCA228-EC03-488A-246B-8C02F4A279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6482" y="3415918"/>
                <a:ext cx="1874168" cy="195344"/>
              </a:xfrm>
              <a:prstGeom prst="rect">
                <a:avLst/>
              </a:prstGeom>
              <a:solidFill>
                <a:srgbClr val="4F81BD"/>
              </a:solidFill>
              <a:ln w="9398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 defTabSz="449263" eaLnBrk="0" hangingPunct="0">
                  <a:spcBef>
                    <a:spcPct val="20000"/>
                  </a:spcBef>
                  <a:buFont typeface="Arial" charset="0"/>
                  <a:buChar char="•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Font typeface="Arial" charset="0"/>
                  <a:buChar char="–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Font typeface="Arial" charset="0"/>
                  <a:buChar char="•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Font typeface="Arial" charset="0"/>
                  <a:buChar char="–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marL="0" marR="0" lvl="0" indent="0" algn="ctr" defTabSz="44926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/>
                </a:pPr>
                <a:endParaRPr kumimoji="0" lang="fr-BE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D3235"/>
                  </a:solidFill>
                  <a:effectLst/>
                  <a:uLnTx/>
                  <a:uFillTx/>
                  <a:latin typeface="Verdana" pitchFamily="34" charset="0"/>
                </a:endParaRPr>
              </a:p>
            </p:txBody>
          </p:sp>
          <p:sp>
            <p:nvSpPr>
              <p:cNvPr id="33" name="Rectangle 53">
                <a:extLst>
                  <a:ext uri="{FF2B5EF4-FFF2-40B4-BE49-F238E27FC236}">
                    <a16:creationId xmlns:a16="http://schemas.microsoft.com/office/drawing/2014/main" id="{B53F9006-A960-F2D6-12D9-03A6C46FA9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1800" y="3421916"/>
                <a:ext cx="357660" cy="188298"/>
              </a:xfrm>
              <a:prstGeom prst="rect">
                <a:avLst/>
              </a:prstGeom>
              <a:solidFill>
                <a:srgbClr val="00FF00"/>
              </a:solidFill>
              <a:ln w="9398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 defTabSz="449263" eaLnBrk="0" hangingPunct="0">
                  <a:spcBef>
                    <a:spcPct val="20000"/>
                  </a:spcBef>
                  <a:buFont typeface="Arial" charset="0"/>
                  <a:buChar char="•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Font typeface="Arial" charset="0"/>
                  <a:buChar char="–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Font typeface="Arial" charset="0"/>
                  <a:buChar char="•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Font typeface="Arial" charset="0"/>
                  <a:buChar char="–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fr-BE" altLang="en-US" sz="1200" b="1" dirty="0">
                  <a:solidFill>
                    <a:srgbClr val="2D3235"/>
                  </a:solidFill>
                  <a:latin typeface="Verdana" pitchFamily="34" charset="0"/>
                </a:endParaRPr>
              </a:p>
            </p:txBody>
          </p:sp>
          <p:sp>
            <p:nvSpPr>
              <p:cNvPr id="34" name="Rectangle 54">
                <a:extLst>
                  <a:ext uri="{FF2B5EF4-FFF2-40B4-BE49-F238E27FC236}">
                    <a16:creationId xmlns:a16="http://schemas.microsoft.com/office/drawing/2014/main" id="{7B942F73-D311-A8B4-366F-BE8A17FC7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0650" y="3420841"/>
                <a:ext cx="361032" cy="188298"/>
              </a:xfrm>
              <a:prstGeom prst="rect">
                <a:avLst/>
              </a:prstGeom>
              <a:solidFill>
                <a:srgbClr val="FF99CC"/>
              </a:solidFill>
              <a:ln w="9398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 defTabSz="449263" eaLnBrk="0" hangingPunct="0">
                  <a:spcBef>
                    <a:spcPct val="20000"/>
                  </a:spcBef>
                  <a:buFont typeface="Arial" charset="0"/>
                  <a:buChar char="•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Font typeface="Arial" charset="0"/>
                  <a:buChar char="–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Font typeface="Arial" charset="0"/>
                  <a:buChar char="•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Font typeface="Arial" charset="0"/>
                  <a:buChar char="–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fr-BE" altLang="en-US" sz="1200" b="1" dirty="0">
                  <a:solidFill>
                    <a:srgbClr val="2D3235"/>
                  </a:solidFill>
                  <a:latin typeface="Verdana" pitchFamily="34" charset="0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DD7238D-128D-1C93-DE73-F910AD559F8B}"/>
                </a:ext>
              </a:extLst>
            </p:cNvPr>
            <p:cNvGrpSpPr/>
            <p:nvPr/>
          </p:nvGrpSpPr>
          <p:grpSpPr>
            <a:xfrm>
              <a:off x="4778834" y="3613461"/>
              <a:ext cx="1698166" cy="107639"/>
              <a:chOff x="4241800" y="3415918"/>
              <a:chExt cx="2589882" cy="195344"/>
            </a:xfrm>
          </p:grpSpPr>
          <p:sp>
            <p:nvSpPr>
              <p:cNvPr id="29" name="Rectangle 52">
                <a:extLst>
                  <a:ext uri="{FF2B5EF4-FFF2-40B4-BE49-F238E27FC236}">
                    <a16:creationId xmlns:a16="http://schemas.microsoft.com/office/drawing/2014/main" id="{9F0E7D96-2588-A98B-FD60-E6F3C38FFE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6482" y="3415918"/>
                <a:ext cx="1874168" cy="195344"/>
              </a:xfrm>
              <a:prstGeom prst="rect">
                <a:avLst/>
              </a:prstGeom>
              <a:solidFill>
                <a:srgbClr val="4F81BD"/>
              </a:solidFill>
              <a:ln w="9398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 defTabSz="449263" eaLnBrk="0" hangingPunct="0">
                  <a:spcBef>
                    <a:spcPct val="20000"/>
                  </a:spcBef>
                  <a:buFont typeface="Arial" charset="0"/>
                  <a:buChar char="•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Font typeface="Arial" charset="0"/>
                  <a:buChar char="–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Font typeface="Arial" charset="0"/>
                  <a:buChar char="•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Font typeface="Arial" charset="0"/>
                  <a:buChar char="–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marL="0" marR="0" lvl="0" indent="0" algn="ctr" defTabSz="44926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/>
                </a:pPr>
                <a:endParaRPr kumimoji="0" lang="fr-BE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D3235"/>
                  </a:solidFill>
                  <a:effectLst/>
                  <a:uLnTx/>
                  <a:uFillTx/>
                  <a:latin typeface="Verdana" pitchFamily="34" charset="0"/>
                </a:endParaRPr>
              </a:p>
            </p:txBody>
          </p:sp>
          <p:sp>
            <p:nvSpPr>
              <p:cNvPr id="30" name="Rectangle 53">
                <a:extLst>
                  <a:ext uri="{FF2B5EF4-FFF2-40B4-BE49-F238E27FC236}">
                    <a16:creationId xmlns:a16="http://schemas.microsoft.com/office/drawing/2014/main" id="{547F3AA6-1BDE-B93F-1488-BC730EEE17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1800" y="3421916"/>
                <a:ext cx="357660" cy="188298"/>
              </a:xfrm>
              <a:prstGeom prst="rect">
                <a:avLst/>
              </a:prstGeom>
              <a:solidFill>
                <a:srgbClr val="00FF00"/>
              </a:solidFill>
              <a:ln w="9398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 defTabSz="449263" eaLnBrk="0" hangingPunct="0">
                  <a:spcBef>
                    <a:spcPct val="20000"/>
                  </a:spcBef>
                  <a:buFont typeface="Arial" charset="0"/>
                  <a:buChar char="•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Font typeface="Arial" charset="0"/>
                  <a:buChar char="–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Font typeface="Arial" charset="0"/>
                  <a:buChar char="•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Font typeface="Arial" charset="0"/>
                  <a:buChar char="–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fr-BE" altLang="en-US" sz="1200" b="1" dirty="0">
                  <a:solidFill>
                    <a:srgbClr val="2D3235"/>
                  </a:solidFill>
                  <a:latin typeface="Verdana" pitchFamily="34" charset="0"/>
                </a:endParaRPr>
              </a:p>
            </p:txBody>
          </p:sp>
          <p:sp>
            <p:nvSpPr>
              <p:cNvPr id="31" name="Rectangle 54">
                <a:extLst>
                  <a:ext uri="{FF2B5EF4-FFF2-40B4-BE49-F238E27FC236}">
                    <a16:creationId xmlns:a16="http://schemas.microsoft.com/office/drawing/2014/main" id="{AA602704-4A62-5820-1850-FABDD0BDD2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0650" y="3420841"/>
                <a:ext cx="361032" cy="188298"/>
              </a:xfrm>
              <a:prstGeom prst="rect">
                <a:avLst/>
              </a:prstGeom>
              <a:solidFill>
                <a:srgbClr val="FF99CC"/>
              </a:solidFill>
              <a:ln w="9398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 defTabSz="449263" eaLnBrk="0" hangingPunct="0">
                  <a:spcBef>
                    <a:spcPct val="20000"/>
                  </a:spcBef>
                  <a:buFont typeface="Arial" charset="0"/>
                  <a:buChar char="•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defTabSz="449263" eaLnBrk="0" hangingPunct="0">
                  <a:spcBef>
                    <a:spcPct val="20000"/>
                  </a:spcBef>
                  <a:buFont typeface="Arial" charset="0"/>
                  <a:buChar char="–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defTabSz="449263" eaLnBrk="0" hangingPunct="0">
                  <a:spcBef>
                    <a:spcPct val="20000"/>
                  </a:spcBef>
                  <a:buFont typeface="Arial" charset="0"/>
                  <a:buChar char="•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defTabSz="449263" eaLnBrk="0" hangingPunct="0">
                  <a:spcBef>
                    <a:spcPct val="20000"/>
                  </a:spcBef>
                  <a:buFont typeface="Arial" charset="0"/>
                  <a:buChar char="–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defTabSz="449263" eaLnBrk="0" hangingPunct="0">
                  <a:spcBef>
                    <a:spcPct val="20000"/>
                  </a:spcBef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defTabSz="449263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fr-BE" altLang="en-US" sz="1200" b="1" dirty="0">
                  <a:solidFill>
                    <a:srgbClr val="2D3235"/>
                  </a:solidFill>
                  <a:latin typeface="Verdana" pitchFamily="34" charset="0"/>
                </a:endParaRPr>
              </a:p>
            </p:txBody>
          </p:sp>
        </p:grpSp>
      </p:grpSp>
      <p:pic>
        <p:nvPicPr>
          <p:cNvPr id="25" name="Picture 6" descr="fastq">
            <a:extLst>
              <a:ext uri="{FF2B5EF4-FFF2-40B4-BE49-F238E27FC236}">
                <a16:creationId xmlns:a16="http://schemas.microsoft.com/office/drawing/2014/main" id="{E0673B44-E75E-2D76-7E08-B51F5623C6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" t="13913" r="36534" b="28265"/>
          <a:stretch/>
        </p:blipFill>
        <p:spPr bwMode="auto">
          <a:xfrm>
            <a:off x="9422919" y="5811148"/>
            <a:ext cx="2769081" cy="96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F6C9DBEB-BA13-752C-1924-8FD21FB3AC49}"/>
              </a:ext>
            </a:extLst>
          </p:cNvPr>
          <p:cNvSpPr/>
          <p:nvPr/>
        </p:nvSpPr>
        <p:spPr>
          <a:xfrm rot="5400000">
            <a:off x="10741153" y="1351394"/>
            <a:ext cx="463994" cy="27184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5" name="Afbeelding 1">
            <a:extLst>
              <a:ext uri="{FF2B5EF4-FFF2-40B4-BE49-F238E27FC236}">
                <a16:creationId xmlns:a16="http://schemas.microsoft.com/office/drawing/2014/main" id="{2F29A9A8-DD2E-5152-9903-FA076E7AC6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5488"/>
          <a:stretch/>
        </p:blipFill>
        <p:spPr>
          <a:xfrm>
            <a:off x="2628336" y="1080064"/>
            <a:ext cx="6146441" cy="3106360"/>
          </a:xfrm>
          <a:prstGeom prst="rect">
            <a:avLst/>
          </a:prstGeom>
        </p:spPr>
      </p:pic>
      <p:sp>
        <p:nvSpPr>
          <p:cNvPr id="48" name="Arrow: Right 47">
            <a:extLst>
              <a:ext uri="{FF2B5EF4-FFF2-40B4-BE49-F238E27FC236}">
                <a16:creationId xmlns:a16="http://schemas.microsoft.com/office/drawing/2014/main" id="{27B5E80F-5301-B295-86B2-1A5E3FD31ECC}"/>
              </a:ext>
            </a:extLst>
          </p:cNvPr>
          <p:cNvSpPr/>
          <p:nvPr/>
        </p:nvSpPr>
        <p:spPr>
          <a:xfrm rot="5400000">
            <a:off x="10741153" y="3508733"/>
            <a:ext cx="463994" cy="27184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5821339C-71C5-3F6A-F800-24965B8A2ACF}"/>
              </a:ext>
            </a:extLst>
          </p:cNvPr>
          <p:cNvSpPr/>
          <p:nvPr/>
        </p:nvSpPr>
        <p:spPr>
          <a:xfrm rot="5400000">
            <a:off x="10752126" y="5452623"/>
            <a:ext cx="463994" cy="27184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3B014-CB35-1008-F780-9A11CC03E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Trimming</a:t>
            </a:r>
            <a:r>
              <a:rPr lang="nl-NL" dirty="0"/>
              <a:t> of </a:t>
            </a:r>
            <a:r>
              <a:rPr lang="nl-NL" dirty="0" err="1"/>
              <a:t>reads</a:t>
            </a:r>
            <a:endParaRPr lang="nl-NL" dirty="0"/>
          </a:p>
        </p:txBody>
      </p:sp>
      <p:pic>
        <p:nvPicPr>
          <p:cNvPr id="52" name="Afbeelding 1">
            <a:extLst>
              <a:ext uri="{FF2B5EF4-FFF2-40B4-BE49-F238E27FC236}">
                <a16:creationId xmlns:a16="http://schemas.microsoft.com/office/drawing/2014/main" id="{0624EC28-892D-4A88-C05F-9DAD128416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617"/>
          <a:stretch/>
        </p:blipFill>
        <p:spPr>
          <a:xfrm>
            <a:off x="4130007" y="75732"/>
            <a:ext cx="3931986" cy="874292"/>
          </a:xfrm>
          <a:prstGeom prst="rect">
            <a:avLst/>
          </a:prstGeom>
        </p:spPr>
      </p:pic>
      <p:pic>
        <p:nvPicPr>
          <p:cNvPr id="53" name="Afbeelding 1">
            <a:extLst>
              <a:ext uri="{FF2B5EF4-FFF2-40B4-BE49-F238E27FC236}">
                <a16:creationId xmlns:a16="http://schemas.microsoft.com/office/drawing/2014/main" id="{21E31674-FBC1-DAB6-2EC6-CBE14FE561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093" r="35568" b="35488"/>
          <a:stretch/>
        </p:blipFill>
        <p:spPr>
          <a:xfrm>
            <a:off x="2623172" y="5967083"/>
            <a:ext cx="3960290" cy="212778"/>
          </a:xfrm>
          <a:prstGeom prst="rect">
            <a:avLst/>
          </a:prstGeom>
        </p:spPr>
      </p:pic>
      <p:pic>
        <p:nvPicPr>
          <p:cNvPr id="54" name="Afbeelding 1">
            <a:extLst>
              <a:ext uri="{FF2B5EF4-FFF2-40B4-BE49-F238E27FC236}">
                <a16:creationId xmlns:a16="http://schemas.microsoft.com/office/drawing/2014/main" id="{7B9F1EC1-A171-5458-407D-7DE5F30717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170" t="60093" b="35488"/>
          <a:stretch/>
        </p:blipFill>
        <p:spPr>
          <a:xfrm flipV="1">
            <a:off x="5343231" y="4618883"/>
            <a:ext cx="3431546" cy="253170"/>
          </a:xfrm>
          <a:prstGeom prst="rect">
            <a:avLst/>
          </a:prstGeom>
        </p:spPr>
      </p:pic>
      <p:pic>
        <p:nvPicPr>
          <p:cNvPr id="55" name="Picture 6" descr="fastq">
            <a:extLst>
              <a:ext uri="{FF2B5EF4-FFF2-40B4-BE49-F238E27FC236}">
                <a16:creationId xmlns:a16="http://schemas.microsoft.com/office/drawing/2014/main" id="{781FAF62-BAE2-2794-FF40-6BD28239B6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" t="44059" r="44640" b="28265"/>
          <a:stretch/>
        </p:blipFill>
        <p:spPr bwMode="auto">
          <a:xfrm flipH="1">
            <a:off x="4206239" y="6153578"/>
            <a:ext cx="2387587" cy="463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6" descr="fastq">
            <a:extLst>
              <a:ext uri="{FF2B5EF4-FFF2-40B4-BE49-F238E27FC236}">
                <a16:creationId xmlns:a16="http://schemas.microsoft.com/office/drawing/2014/main" id="{65883CF5-8EB1-2E4D-59D8-B2FA4B553F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" t="13913" r="36534" b="53459"/>
          <a:stretch/>
        </p:blipFill>
        <p:spPr bwMode="auto">
          <a:xfrm>
            <a:off x="5288271" y="4914346"/>
            <a:ext cx="2769081" cy="547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C56AA65-5B4A-3A7D-A146-041033820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3061" y="4268174"/>
            <a:ext cx="627842" cy="62502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07E4B6A-80D0-7053-A6AA-88A31A99A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3254" y="5586555"/>
            <a:ext cx="627842" cy="625026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33F5C1-875A-3658-E4FC-8D1F32449E75}"/>
              </a:ext>
            </a:extLst>
          </p:cNvPr>
          <p:cNvCxnSpPr/>
          <p:nvPr/>
        </p:nvCxnSpPr>
        <p:spPr>
          <a:xfrm>
            <a:off x="5326371" y="5558778"/>
            <a:ext cx="0" cy="12078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C585EFE-5DE5-E41D-49B7-3C99D0E83069}"/>
              </a:ext>
            </a:extLst>
          </p:cNvPr>
          <p:cNvCxnSpPr/>
          <p:nvPr/>
        </p:nvCxnSpPr>
        <p:spPr>
          <a:xfrm>
            <a:off x="6593826" y="4333118"/>
            <a:ext cx="0" cy="12078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682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7B504AF-D83D-85D0-B627-9BB0EC2D3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208" y="1571506"/>
            <a:ext cx="8556610" cy="1325563"/>
          </a:xfrm>
        </p:spPr>
        <p:txBody>
          <a:bodyPr/>
          <a:lstStyle/>
          <a:p>
            <a:pPr algn="ctr"/>
            <a:r>
              <a:rPr lang="nl-NL" dirty="0"/>
              <a:t>Step 4: </a:t>
            </a:r>
            <a:r>
              <a:rPr lang="nl-NL" dirty="0" err="1"/>
              <a:t>Aligning</a:t>
            </a:r>
            <a:r>
              <a:rPr lang="nl-NL" dirty="0"/>
              <a:t> </a:t>
            </a:r>
            <a:r>
              <a:rPr lang="nl-NL" dirty="0" err="1"/>
              <a:t>reads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reference</a:t>
            </a:r>
            <a:r>
              <a:rPr lang="nl-NL" dirty="0"/>
              <a:t> </a:t>
            </a:r>
            <a:r>
              <a:rPr lang="nl-NL" dirty="0" err="1"/>
              <a:t>genome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Step5: </a:t>
            </a:r>
            <a:r>
              <a:rPr lang="nl-NL" dirty="0" err="1"/>
              <a:t>Quantifying</a:t>
            </a:r>
            <a:r>
              <a:rPr lang="nl-NL" dirty="0"/>
              <a:t> these </a:t>
            </a:r>
            <a:r>
              <a:rPr lang="nl-NL" dirty="0" err="1"/>
              <a:t>reads</a:t>
            </a:r>
            <a:r>
              <a:rPr lang="nl-NL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FB79631-265C-AE6C-942B-FB4F2671D8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8C5F3-34C7-522A-CEB9-1D3C9BB0686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ECA2720-7D44-E44C-9E27-BCFF559B9905}" type="datetime3">
              <a:rPr lang="fr-BE" smtClean="0"/>
              <a:pPr/>
              <a:t>11/12/2023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E125D-FD31-621D-D943-6347C7FA2E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>
                <a:solidFill>
                  <a:schemeClr val="tx1"/>
                </a:solidFill>
              </a:rPr>
              <a:t>LRI</a:t>
            </a:r>
            <a:r>
              <a:rPr lang="fr-FR"/>
              <a:t> – PRESENTATION TITLE</a:t>
            </a:r>
            <a:endParaRPr lang="fr-FR" dirty="0"/>
          </a:p>
        </p:txBody>
      </p:sp>
      <p:pic>
        <p:nvPicPr>
          <p:cNvPr id="2" name="Picture 1" descr="Afbeelding met tekst, schermopname, Lettertype, ontwerp&#10;&#10;Automatisch gegenereerde beschrijving">
            <a:extLst>
              <a:ext uri="{FF2B5EF4-FFF2-40B4-BE49-F238E27FC236}">
                <a16:creationId xmlns:a16="http://schemas.microsoft.com/office/drawing/2014/main" id="{480149B2-A6EF-8FF2-D277-C7F6F52D5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2566" y="170497"/>
            <a:ext cx="3125879" cy="668750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C0162B-AF25-4FD6-D956-C8B0C6FA900B}"/>
              </a:ext>
            </a:extLst>
          </p:cNvPr>
          <p:cNvSpPr/>
          <p:nvPr/>
        </p:nvSpPr>
        <p:spPr>
          <a:xfrm>
            <a:off x="9001466" y="2946949"/>
            <a:ext cx="3036979" cy="3556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7EBE5D-C93B-2A23-81D7-8063D2254571}"/>
              </a:ext>
            </a:extLst>
          </p:cNvPr>
          <p:cNvSpPr/>
          <p:nvPr/>
        </p:nvSpPr>
        <p:spPr>
          <a:xfrm>
            <a:off x="9001466" y="4319194"/>
            <a:ext cx="3036979" cy="3556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753161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6033A3-CC97-4634-BC19-45ACD1D3D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/>
              <a:t>Mapping reads to the genome (STAR)</a:t>
            </a:r>
            <a:endParaRPr lang="en-US" dirty="0"/>
          </a:p>
        </p:txBody>
      </p:sp>
      <p:pic>
        <p:nvPicPr>
          <p:cNvPr id="5" name="Afbeelding 1">
            <a:extLst>
              <a:ext uri="{FF2B5EF4-FFF2-40B4-BE49-F238E27FC236}">
                <a16:creationId xmlns:a16="http://schemas.microsoft.com/office/drawing/2014/main" id="{9CAEEBDE-4B0E-5100-E398-FE127E339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261" y="2449512"/>
            <a:ext cx="9216279" cy="315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997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6033A3-CC97-4634-BC19-45ACD1D3D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/>
              <a:t>Quantifying reads (RSEM)</a:t>
            </a:r>
            <a:endParaRPr lang="en-US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BEA232D2-5B6E-C98F-8E70-FA1BB997F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548" y="2214488"/>
            <a:ext cx="9239531" cy="325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405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3C317363-569D-45EE-8F3C-1CCDE3C64927}"/>
              </a:ext>
            </a:extLst>
          </p:cNvPr>
          <p:cNvSpPr txBox="1">
            <a:spLocks/>
          </p:cNvSpPr>
          <p:nvPr/>
        </p:nvSpPr>
        <p:spPr>
          <a:xfrm>
            <a:off x="4191000" y="2470176"/>
            <a:ext cx="7861300" cy="4616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fr-FR" sz="4400" dirty="0">
                <a:solidFill>
                  <a:srgbClr val="29295F"/>
                </a:solidFill>
              </a:rPr>
              <a:t>Hands-on part3</a:t>
            </a:r>
          </a:p>
          <a:p>
            <a:pPr marL="0" indent="0">
              <a:buFont typeface="Arial"/>
              <a:buNone/>
            </a:pPr>
            <a:r>
              <a:rPr lang="fr-FR" sz="4400" dirty="0">
                <a:solidFill>
                  <a:srgbClr val="29295F"/>
                </a:solidFill>
              </a:rPr>
              <a:t>Run </a:t>
            </a:r>
            <a:r>
              <a:rPr lang="fr-FR" sz="4400" dirty="0" err="1">
                <a:solidFill>
                  <a:srgbClr val="29295F"/>
                </a:solidFill>
              </a:rPr>
              <a:t>Alignment</a:t>
            </a:r>
            <a:r>
              <a:rPr lang="fr-FR" sz="4400" dirty="0">
                <a:solidFill>
                  <a:srgbClr val="29295F"/>
                </a:solidFill>
              </a:rPr>
              <a:t> &amp; quantification</a:t>
            </a:r>
          </a:p>
          <a:p>
            <a:pPr marL="0" indent="0">
              <a:buFont typeface="Arial"/>
              <a:buNone/>
            </a:pPr>
            <a:endParaRPr lang="fr-FR" sz="4400" dirty="0">
              <a:solidFill>
                <a:srgbClr val="29295F"/>
              </a:solidFill>
            </a:endParaRPr>
          </a:p>
          <a:p>
            <a:pPr marL="0" indent="0">
              <a:buFont typeface="Arial"/>
              <a:buNone/>
            </a:pPr>
            <a:endParaRPr lang="fr-FR" sz="4400" dirty="0">
              <a:solidFill>
                <a:srgbClr val="29295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092FC5-654D-DD94-DB95-824D792380B3}"/>
              </a:ext>
            </a:extLst>
          </p:cNvPr>
          <p:cNvSpPr txBox="1"/>
          <p:nvPr/>
        </p:nvSpPr>
        <p:spPr>
          <a:xfrm>
            <a:off x="3098800" y="5450701"/>
            <a:ext cx="5537200" cy="121679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endParaRPr lang="nl-NL" sz="1000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72C050B5-A27F-897D-4620-175FEA8773F6}"/>
              </a:ext>
            </a:extLst>
          </p:cNvPr>
          <p:cNvSpPr txBox="1">
            <a:spLocks/>
          </p:cNvSpPr>
          <p:nvPr/>
        </p:nvSpPr>
        <p:spPr>
          <a:xfrm>
            <a:off x="4350327" y="4481036"/>
            <a:ext cx="7204364" cy="46166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597" indent="-228597" algn="l" defTabSz="91439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>
                    <a:lumMod val="50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  <a:lvl2pPr marL="685792" indent="-228597" algn="l" defTabSz="91439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>
                    <a:lumMod val="50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defRPr>
            </a:lvl2pPr>
            <a:lvl3pPr marL="1142988" indent="-228597" algn="l" defTabSz="91439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>
                    <a:lumMod val="50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defRPr>
            </a:lvl3pPr>
            <a:lvl4pPr marL="1600183" indent="-228597" algn="l" defTabSz="91439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>
                    <a:lumMod val="50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defRPr>
            </a:lvl4pPr>
            <a:lvl5pPr marL="2057378" indent="-228597" algn="l" defTabSz="91439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>
                    <a:lumMod val="50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defRPr>
            </a:lvl5pPr>
            <a:lvl6pPr marL="2514573" indent="-228597" algn="l" defTabSz="91439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9" indent="-228597" algn="l" defTabSz="91439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4" indent="-228597" algn="l" defTabSz="91439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8" indent="-228597" algn="l" defTabSz="91439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C00000"/>
                </a:solidFill>
              </a:rPr>
              <a:t>Warning: output </a:t>
            </a:r>
            <a:r>
              <a:rPr lang="fr-FR" sz="2400" dirty="0" err="1">
                <a:solidFill>
                  <a:srgbClr val="C00000"/>
                </a:solidFill>
              </a:rPr>
              <a:t>from</a:t>
            </a:r>
            <a:r>
              <a:rPr lang="fr-FR" sz="2400" dirty="0">
                <a:solidFill>
                  <a:srgbClr val="C00000"/>
                </a:solidFill>
              </a:rPr>
              <a:t> quantification </a:t>
            </a:r>
            <a:r>
              <a:rPr lang="fr-FR" sz="2400" dirty="0" err="1">
                <a:solidFill>
                  <a:srgbClr val="C00000"/>
                </a:solidFill>
              </a:rPr>
              <a:t>will</a:t>
            </a:r>
            <a:r>
              <a:rPr lang="fr-FR" sz="2400" dirty="0">
                <a:solidFill>
                  <a:srgbClr val="C00000"/>
                </a:solidFill>
              </a:rPr>
              <a:t> </a:t>
            </a:r>
            <a:r>
              <a:rPr lang="fr-FR" sz="2400" dirty="0" err="1">
                <a:solidFill>
                  <a:srgbClr val="C00000"/>
                </a:solidFill>
              </a:rPr>
              <a:t>be</a:t>
            </a:r>
            <a:r>
              <a:rPr lang="fr-FR" sz="2400" dirty="0">
                <a:solidFill>
                  <a:srgbClr val="C00000"/>
                </a:solidFill>
              </a:rPr>
              <a:t> </a:t>
            </a:r>
            <a:r>
              <a:rPr lang="fr-FR" sz="2400" dirty="0" err="1">
                <a:solidFill>
                  <a:srgbClr val="C00000"/>
                </a:solidFill>
              </a:rPr>
              <a:t>empty</a:t>
            </a:r>
            <a:r>
              <a:rPr lang="fr-FR" sz="2400" dirty="0">
                <a:solidFill>
                  <a:srgbClr val="C00000"/>
                </a:solidFill>
              </a:rPr>
              <a:t> due to partial </a:t>
            </a:r>
            <a:r>
              <a:rPr lang="fr-FR" sz="2400" dirty="0" err="1">
                <a:solidFill>
                  <a:srgbClr val="C00000"/>
                </a:solidFill>
              </a:rPr>
              <a:t>genome</a:t>
            </a:r>
            <a:endParaRPr lang="fr-FR" sz="2400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EC1D4D-1F03-BA57-9ECA-F32693614AAE}"/>
              </a:ext>
            </a:extLst>
          </p:cNvPr>
          <p:cNvSpPr txBox="1"/>
          <p:nvPr/>
        </p:nvSpPr>
        <p:spPr>
          <a:xfrm>
            <a:off x="2978727" y="6262347"/>
            <a:ext cx="88807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https://filesender.surf.nl/?s=download&amp;token=9e791e05-0aa2-43fb-951f-e38516a1b4ba</a:t>
            </a:r>
          </a:p>
        </p:txBody>
      </p:sp>
    </p:spTree>
    <p:extLst>
      <p:ext uri="{BB962C8B-B14F-4D97-AF65-F5344CB8AC3E}">
        <p14:creationId xmlns:p14="http://schemas.microsoft.com/office/powerpoint/2010/main" val="3121406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69EA8A9-4B6C-45B1-8134-B07BBF975B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QC / 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Mapping / 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Quantification pipeline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3"/>
          </p:nvPr>
        </p:nvSpPr>
        <p:spPr>
          <a:xfrm>
            <a:off x="7884819" y="615534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CA2720-7D44-E44C-9E27-BCFF559B9905}" type="datetime3">
              <a:rPr kumimoji="0" lang="fr-B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11/12/2023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</a:rPr>
              <a:t>LRI</a:t>
            </a: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Gill Sans" charset="0"/>
              </a:rPr>
              <a:t> – R-ODAF – </a:t>
            </a:r>
            <a:r>
              <a:rPr kumimoji="0" lang="fr-FR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Gill Sans" charset="0"/>
              </a:rPr>
              <a:t>Omics</a:t>
            </a: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Gill Sans" charset="0"/>
              </a:rPr>
              <a:t> Data Analyses Framework for </a:t>
            </a:r>
            <a:r>
              <a:rPr kumimoji="0" lang="fr-FR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Gill Sans" charset="0"/>
              </a:rPr>
              <a:t>Regulatory</a:t>
            </a:r>
            <a:r>
              <a: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Gill Sans" charset="0"/>
              </a:rPr>
              <a:t> Application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6033A3-CC97-4634-BC19-45ACD1D3D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/>
              <a:t>R-ODAF RNA-Seq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1970BB-4F8A-47CD-9E32-7C601AC4F8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81"/>
          <a:stretch/>
        </p:blipFill>
        <p:spPr bwMode="auto">
          <a:xfrm>
            <a:off x="4038826" y="433376"/>
            <a:ext cx="3441065" cy="5991247"/>
          </a:xfrm>
          <a:prstGeom prst="rect">
            <a:avLst/>
          </a:prstGeom>
          <a:noFill/>
        </p:spPr>
      </p:pic>
      <p:pic>
        <p:nvPicPr>
          <p:cNvPr id="2" name="Picture 6" descr="fastq">
            <a:extLst>
              <a:ext uri="{FF2B5EF4-FFF2-40B4-BE49-F238E27FC236}">
                <a16:creationId xmlns:a16="http://schemas.microsoft.com/office/drawing/2014/main" id="{371C5B9F-1656-6518-CECF-D42D1B174D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" t="13913" r="36534" b="28265"/>
          <a:stretch/>
        </p:blipFill>
        <p:spPr bwMode="auto">
          <a:xfrm>
            <a:off x="8181064" y="424660"/>
            <a:ext cx="3667993" cy="1284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1CF6D8A0-144A-CF82-C5F2-FD900BFD34A5}"/>
              </a:ext>
            </a:extLst>
          </p:cNvPr>
          <p:cNvCxnSpPr>
            <a:stCxn id="2" idx="0"/>
            <a:endCxn id="9" idx="0"/>
          </p:cNvCxnSpPr>
          <p:nvPr/>
        </p:nvCxnSpPr>
        <p:spPr>
          <a:xfrm rot="16200000" flipH="1" flipV="1">
            <a:off x="7882852" y="-1698833"/>
            <a:ext cx="8716" cy="4255702"/>
          </a:xfrm>
          <a:prstGeom prst="bentConnector3">
            <a:avLst>
              <a:gd name="adj1" fmla="val -26227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3FC6412-BC1F-B4DB-DC69-566B66425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7932" y="3674091"/>
            <a:ext cx="4530991" cy="9694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C00084-B92B-47EA-C232-A96EC63A62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4819" y="5746761"/>
            <a:ext cx="3964238" cy="969421"/>
          </a:xfrm>
          <a:prstGeom prst="rect">
            <a:avLst/>
          </a:prstGeom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8563175-A291-C8E1-C786-F1F909C29F4E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7371762" y="5571241"/>
            <a:ext cx="2495176" cy="1755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100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7B504AF-D83D-85D0-B627-9BB0EC2D3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208" y="1571506"/>
            <a:ext cx="8556610" cy="1325563"/>
          </a:xfrm>
        </p:spPr>
        <p:txBody>
          <a:bodyPr>
            <a:normAutofit/>
          </a:bodyPr>
          <a:lstStyle/>
          <a:p>
            <a:pPr algn="ctr"/>
            <a:r>
              <a:rPr lang="nl-NL" dirty="0"/>
              <a:t>Step 6: </a:t>
            </a:r>
            <a:r>
              <a:rPr lang="nl-NL" dirty="0" err="1"/>
              <a:t>Quality</a:t>
            </a:r>
            <a:r>
              <a:rPr lang="nl-NL" dirty="0"/>
              <a:t> control </a:t>
            </a:r>
            <a:br>
              <a:rPr lang="nl-NL" dirty="0"/>
            </a:br>
            <a:r>
              <a:rPr lang="nl-NL" dirty="0"/>
              <a:t>&amp; </a:t>
            </a:r>
            <a:r>
              <a:rPr lang="nl-NL" dirty="0" err="1"/>
              <a:t>excluding</a:t>
            </a:r>
            <a:r>
              <a:rPr lang="nl-NL" dirty="0"/>
              <a:t> samples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FB79631-265C-AE6C-942B-FB4F2671D8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8C5F3-34C7-522A-CEB9-1D3C9BB0686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ECA2720-7D44-E44C-9E27-BCFF559B9905}" type="datetime3">
              <a:rPr lang="fr-BE" smtClean="0"/>
              <a:pPr/>
              <a:t>11/12/2023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E125D-FD31-621D-D943-6347C7FA2E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>
                <a:solidFill>
                  <a:schemeClr val="tx1"/>
                </a:solidFill>
              </a:rPr>
              <a:t>LRI</a:t>
            </a:r>
            <a:r>
              <a:rPr lang="fr-FR"/>
              <a:t> – PRESENTATION TITLE</a:t>
            </a:r>
            <a:endParaRPr lang="fr-FR" dirty="0"/>
          </a:p>
        </p:txBody>
      </p:sp>
      <p:pic>
        <p:nvPicPr>
          <p:cNvPr id="2" name="Picture 1" descr="Afbeelding met tekst, schermopname, Lettertype, ontwerp&#10;&#10;Automatisch gegenereerde beschrijving">
            <a:extLst>
              <a:ext uri="{FF2B5EF4-FFF2-40B4-BE49-F238E27FC236}">
                <a16:creationId xmlns:a16="http://schemas.microsoft.com/office/drawing/2014/main" id="{480149B2-A6EF-8FF2-D277-C7F6F52D5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2566" y="170497"/>
            <a:ext cx="3125879" cy="6687503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CA304928-2CD7-D700-2A94-3AA7CBEB1FBF}"/>
              </a:ext>
            </a:extLst>
          </p:cNvPr>
          <p:cNvSpPr/>
          <p:nvPr/>
        </p:nvSpPr>
        <p:spPr>
          <a:xfrm>
            <a:off x="7607874" y="1006294"/>
            <a:ext cx="1304692" cy="43378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2E2AC9E-3C8D-6819-7C66-007B62778DA7}"/>
              </a:ext>
            </a:extLst>
          </p:cNvPr>
          <p:cNvSpPr/>
          <p:nvPr/>
        </p:nvSpPr>
        <p:spPr>
          <a:xfrm>
            <a:off x="7608769" y="1916076"/>
            <a:ext cx="1304692" cy="43378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795D642-1F82-A9DB-11F9-427E40F293DB}"/>
              </a:ext>
            </a:extLst>
          </p:cNvPr>
          <p:cNvSpPr/>
          <p:nvPr/>
        </p:nvSpPr>
        <p:spPr>
          <a:xfrm>
            <a:off x="7646609" y="3395719"/>
            <a:ext cx="1304692" cy="43378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8735FE0-148C-E259-6E9F-D659BD0C7D8C}"/>
              </a:ext>
            </a:extLst>
          </p:cNvPr>
          <p:cNvSpPr/>
          <p:nvPr/>
        </p:nvSpPr>
        <p:spPr>
          <a:xfrm>
            <a:off x="8220363" y="3906334"/>
            <a:ext cx="730937" cy="433785"/>
          </a:xfrm>
          <a:prstGeom prst="rightArrow">
            <a:avLst/>
          </a:prstGeom>
          <a:solidFill>
            <a:srgbClr val="FFF7B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BD413EB-6094-8E9B-F261-E4CE1E684F53}"/>
              </a:ext>
            </a:extLst>
          </p:cNvPr>
          <p:cNvSpPr/>
          <p:nvPr/>
        </p:nvSpPr>
        <p:spPr>
          <a:xfrm>
            <a:off x="8181629" y="2462436"/>
            <a:ext cx="730937" cy="433785"/>
          </a:xfrm>
          <a:prstGeom prst="rightArrow">
            <a:avLst/>
          </a:prstGeom>
          <a:solidFill>
            <a:srgbClr val="FFF7B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16AABE0-08C2-9998-144F-F1B434CF253C}"/>
              </a:ext>
            </a:extLst>
          </p:cNvPr>
          <p:cNvSpPr/>
          <p:nvPr/>
        </p:nvSpPr>
        <p:spPr>
          <a:xfrm>
            <a:off x="8181628" y="555514"/>
            <a:ext cx="730937" cy="433785"/>
          </a:xfrm>
          <a:prstGeom prst="rightArrow">
            <a:avLst/>
          </a:prstGeom>
          <a:solidFill>
            <a:srgbClr val="FFF7B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1232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19014-3E75-63BF-820D-23C39FEF2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MultiQC</a:t>
            </a:r>
            <a:endParaRPr lang="nl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1C506E-4F99-8956-6A9A-EBAFF377BB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NL" dirty="0"/>
              <a:t>Is run at </a:t>
            </a:r>
            <a:r>
              <a:rPr lang="nl-NL" dirty="0" err="1"/>
              <a:t>the</a:t>
            </a:r>
            <a:r>
              <a:rPr lang="nl-NL" dirty="0"/>
              <a:t> end of </a:t>
            </a:r>
            <a:r>
              <a:rPr lang="nl-NL" dirty="0" err="1"/>
              <a:t>the</a:t>
            </a:r>
            <a:r>
              <a:rPr lang="nl-NL" dirty="0"/>
              <a:t> pipeline</a:t>
            </a:r>
          </a:p>
          <a:p>
            <a:r>
              <a:rPr lang="nl-NL" dirty="0" err="1"/>
              <a:t>Creates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QC document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steps </a:t>
            </a:r>
            <a:r>
              <a:rPr lang="nl-NL" dirty="0" err="1"/>
              <a:t>and</a:t>
            </a:r>
            <a:r>
              <a:rPr lang="nl-NL" dirty="0"/>
              <a:t> samples</a:t>
            </a:r>
          </a:p>
          <a:p>
            <a:endParaRPr lang="nl-NL" dirty="0"/>
          </a:p>
          <a:p>
            <a:r>
              <a:rPr lang="nl-NL" dirty="0" err="1"/>
              <a:t>MultiQC</a:t>
            </a:r>
            <a:r>
              <a:rPr lang="nl-NL" dirty="0"/>
              <a:t>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VM</a:t>
            </a:r>
          </a:p>
          <a:p>
            <a:endParaRPr lang="nl-NL" dirty="0"/>
          </a:p>
          <a:p>
            <a:r>
              <a:rPr lang="nl-NL" dirty="0" err="1"/>
              <a:t>Your</a:t>
            </a:r>
            <a:r>
              <a:rPr lang="nl-NL" dirty="0"/>
              <a:t> tutorial files </a:t>
            </a:r>
            <a:r>
              <a:rPr lang="nl-NL" dirty="0" err="1"/>
              <a:t>contains</a:t>
            </a:r>
            <a:r>
              <a:rPr lang="nl-NL" dirty="0"/>
              <a:t> a folder “</a:t>
            </a:r>
            <a:r>
              <a:rPr lang="nl-NL" dirty="0" err="1"/>
              <a:t>outpur_fullGenome</a:t>
            </a:r>
            <a:r>
              <a:rPr lang="nl-NL" dirty="0"/>
              <a:t>”</a:t>
            </a:r>
          </a:p>
          <a:p>
            <a:r>
              <a:rPr lang="nl-NL" dirty="0" err="1"/>
              <a:t>This</a:t>
            </a:r>
            <a:r>
              <a:rPr lang="nl-NL" dirty="0"/>
              <a:t> is output </a:t>
            </a:r>
            <a:r>
              <a:rPr lang="nl-NL" dirty="0" err="1"/>
              <a:t>obtained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sample files, but </a:t>
            </a:r>
            <a:r>
              <a:rPr lang="nl-NL" dirty="0" err="1"/>
              <a:t>using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full </a:t>
            </a:r>
            <a:r>
              <a:rPr lang="nl-NL" dirty="0" err="1"/>
              <a:t>genome</a:t>
            </a:r>
            <a:r>
              <a:rPr lang="nl-NL" dirty="0"/>
              <a:t> </a:t>
            </a:r>
            <a:r>
              <a:rPr lang="nl-NL" dirty="0" err="1"/>
              <a:t>reference</a:t>
            </a:r>
            <a:r>
              <a:rPr lang="nl-NL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D5241-078B-CAC7-0F37-562FE2ECCAE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ECA2720-7D44-E44C-9E27-BCFF559B9905}" type="datetime3">
              <a:rPr lang="fr-BE" smtClean="0"/>
              <a:pPr/>
              <a:t>11/12/2023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2B4F5-FD4D-DF0D-D86E-E432216738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>
                <a:solidFill>
                  <a:schemeClr val="tx1"/>
                </a:solidFill>
              </a:rPr>
              <a:t>LRI</a:t>
            </a:r>
            <a:r>
              <a:rPr lang="fr-FR"/>
              <a:t> – PRESENTATION TITLE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78059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3C317363-569D-45EE-8F3C-1CCDE3C64927}"/>
              </a:ext>
            </a:extLst>
          </p:cNvPr>
          <p:cNvSpPr txBox="1">
            <a:spLocks/>
          </p:cNvSpPr>
          <p:nvPr/>
        </p:nvSpPr>
        <p:spPr>
          <a:xfrm>
            <a:off x="4191000" y="2470175"/>
            <a:ext cx="7861300" cy="23739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fr-FR" sz="4400" dirty="0">
                <a:solidFill>
                  <a:srgbClr val="29295F"/>
                </a:solidFill>
              </a:rPr>
              <a:t>Hands-on part4</a:t>
            </a:r>
          </a:p>
          <a:p>
            <a:pPr marL="0" indent="0">
              <a:buFont typeface="Arial"/>
              <a:buNone/>
            </a:pPr>
            <a:r>
              <a:rPr lang="fr-FR" sz="4400" dirty="0">
                <a:solidFill>
                  <a:srgbClr val="29295F"/>
                </a:solidFill>
              </a:rPr>
              <a:t>QC &amp; </a:t>
            </a:r>
            <a:r>
              <a:rPr lang="fr-FR" sz="4400" dirty="0" err="1">
                <a:solidFill>
                  <a:srgbClr val="29295F"/>
                </a:solidFill>
              </a:rPr>
              <a:t>sample</a:t>
            </a:r>
            <a:r>
              <a:rPr lang="fr-FR" sz="4400" dirty="0">
                <a:solidFill>
                  <a:srgbClr val="29295F"/>
                </a:solidFill>
              </a:rPr>
              <a:t> exclusion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092FC5-654D-DD94-DB95-824D792380B3}"/>
              </a:ext>
            </a:extLst>
          </p:cNvPr>
          <p:cNvSpPr txBox="1"/>
          <p:nvPr/>
        </p:nvSpPr>
        <p:spPr>
          <a:xfrm>
            <a:off x="3098800" y="5450701"/>
            <a:ext cx="5537200" cy="121679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endParaRPr lang="nl-NL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ED2C90-8D54-4AC1-01D9-D2825F57A8DC}"/>
              </a:ext>
            </a:extLst>
          </p:cNvPr>
          <p:cNvSpPr txBox="1"/>
          <p:nvPr/>
        </p:nvSpPr>
        <p:spPr>
          <a:xfrm>
            <a:off x="3237345" y="6205835"/>
            <a:ext cx="8539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https://filesender.surf.nl/?s=download&amp;token=a3efee13-1729-403d-a0bd-e06d386c0078</a:t>
            </a:r>
          </a:p>
        </p:txBody>
      </p:sp>
    </p:spTree>
    <p:extLst>
      <p:ext uri="{BB962C8B-B14F-4D97-AF65-F5344CB8AC3E}">
        <p14:creationId xmlns:p14="http://schemas.microsoft.com/office/powerpoint/2010/main" val="42559436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3C317363-569D-45EE-8F3C-1CCDE3C64927}"/>
              </a:ext>
            </a:extLst>
          </p:cNvPr>
          <p:cNvSpPr txBox="1">
            <a:spLocks/>
          </p:cNvSpPr>
          <p:nvPr/>
        </p:nvSpPr>
        <p:spPr>
          <a:xfrm>
            <a:off x="4191000" y="2470176"/>
            <a:ext cx="7861300" cy="4616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fr-FR" sz="4400" dirty="0" err="1">
                <a:solidFill>
                  <a:srgbClr val="C00000"/>
                </a:solidFill>
              </a:rPr>
              <a:t>Review</a:t>
            </a:r>
            <a:r>
              <a:rPr lang="fr-FR" sz="4400" dirty="0">
                <a:solidFill>
                  <a:srgbClr val="29295F"/>
                </a:solidFill>
              </a:rPr>
              <a:t> Hands-on part4</a:t>
            </a:r>
          </a:p>
          <a:p>
            <a:pPr marL="0" indent="0">
              <a:buFont typeface="Arial"/>
              <a:buNone/>
            </a:pPr>
            <a:r>
              <a:rPr lang="fr-FR" sz="4400" dirty="0">
                <a:solidFill>
                  <a:srgbClr val="29295F"/>
                </a:solidFill>
              </a:rPr>
              <a:t>QC &amp; </a:t>
            </a:r>
            <a:r>
              <a:rPr lang="fr-FR" sz="4400" dirty="0" err="1">
                <a:solidFill>
                  <a:srgbClr val="29295F"/>
                </a:solidFill>
              </a:rPr>
              <a:t>sample</a:t>
            </a:r>
            <a:r>
              <a:rPr lang="fr-FR" sz="4400" dirty="0">
                <a:solidFill>
                  <a:srgbClr val="29295F"/>
                </a:solidFill>
              </a:rPr>
              <a:t> exclusion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092FC5-654D-DD94-DB95-824D792380B3}"/>
              </a:ext>
            </a:extLst>
          </p:cNvPr>
          <p:cNvSpPr txBox="1"/>
          <p:nvPr/>
        </p:nvSpPr>
        <p:spPr>
          <a:xfrm>
            <a:off x="3098800" y="5450701"/>
            <a:ext cx="5537200" cy="121679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endParaRPr lang="nl-NL" sz="1000" dirty="0"/>
          </a:p>
        </p:txBody>
      </p:sp>
    </p:spTree>
    <p:extLst>
      <p:ext uri="{BB962C8B-B14F-4D97-AF65-F5344CB8AC3E}">
        <p14:creationId xmlns:p14="http://schemas.microsoft.com/office/powerpoint/2010/main" val="39246111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19014-3E75-63BF-820D-23C39FEF2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Running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wole</a:t>
            </a:r>
            <a:r>
              <a:rPr lang="nl-NL" dirty="0"/>
              <a:t> script at </a:t>
            </a:r>
            <a:r>
              <a:rPr lang="nl-NL" dirty="0" err="1"/>
              <a:t>once</a:t>
            </a:r>
            <a:endParaRPr lang="nl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1C506E-4F99-8956-6A9A-EBAFF377BB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7041" y="2646947"/>
            <a:ext cx="3899994" cy="3216442"/>
          </a:xfrm>
        </p:spPr>
        <p:txBody>
          <a:bodyPr/>
          <a:lstStyle/>
          <a:p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actually</a:t>
            </a:r>
            <a:r>
              <a:rPr lang="nl-NL" dirty="0"/>
              <a:t> run </a:t>
            </a:r>
            <a:r>
              <a:rPr lang="nl-NL" dirty="0" err="1"/>
              <a:t>the</a:t>
            </a:r>
            <a:r>
              <a:rPr lang="nl-NL" dirty="0"/>
              <a:t> R-ODAF,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copy paste.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:</a:t>
            </a:r>
          </a:p>
          <a:p>
            <a:r>
              <a:rPr lang="nl-NL" dirty="0" err="1"/>
              <a:t>Adapt</a:t>
            </a:r>
            <a:r>
              <a:rPr lang="nl-NL" dirty="0"/>
              <a:t> de script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samples &amp; system</a:t>
            </a:r>
          </a:p>
          <a:p>
            <a:r>
              <a:rPr lang="nl-NL" dirty="0"/>
              <a:t>Save </a:t>
            </a:r>
            <a:r>
              <a:rPr lang="nl-NL" dirty="0" err="1"/>
              <a:t>the</a:t>
            </a:r>
            <a:r>
              <a:rPr lang="nl-NL" dirty="0"/>
              <a:t> script</a:t>
            </a:r>
          </a:p>
          <a:p>
            <a:r>
              <a:rPr lang="nl-NL" dirty="0"/>
              <a:t>Run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whole</a:t>
            </a:r>
            <a:r>
              <a:rPr lang="nl-NL" dirty="0"/>
              <a:t> script.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D5241-078B-CAC7-0F37-562FE2ECCAE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ECA2720-7D44-E44C-9E27-BCFF559B9905}" type="datetime3">
              <a:rPr lang="fr-BE" smtClean="0"/>
              <a:pPr/>
              <a:t>11/12/2023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2B4F5-FD4D-DF0D-D86E-E432216738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>
                <a:solidFill>
                  <a:schemeClr val="tx1"/>
                </a:solidFill>
              </a:rPr>
              <a:t>LRI</a:t>
            </a:r>
            <a:r>
              <a:rPr lang="fr-FR" dirty="0"/>
              <a:t> – PRESENTATION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EB0661-DB46-1BCC-804D-584D97F1B1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03" b="14503"/>
          <a:stretch/>
        </p:blipFill>
        <p:spPr>
          <a:xfrm>
            <a:off x="4227250" y="0"/>
            <a:ext cx="7964750" cy="652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39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19014-3E75-63BF-820D-23C39FEF2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Running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wole</a:t>
            </a:r>
            <a:r>
              <a:rPr lang="nl-NL" dirty="0"/>
              <a:t> script at </a:t>
            </a:r>
            <a:r>
              <a:rPr lang="nl-NL" dirty="0" err="1"/>
              <a:t>once</a:t>
            </a:r>
            <a:endParaRPr lang="nl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1C506E-4F99-8956-6A9A-EBAFF377BB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7041" y="2646947"/>
            <a:ext cx="3899994" cy="3216442"/>
          </a:xfrm>
        </p:spPr>
        <p:txBody>
          <a:bodyPr/>
          <a:lstStyle/>
          <a:p>
            <a:r>
              <a:rPr lang="nl-NL" dirty="0" err="1"/>
              <a:t>Adapt</a:t>
            </a:r>
            <a:r>
              <a:rPr lang="nl-NL" dirty="0"/>
              <a:t> de script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samples &amp; system</a:t>
            </a:r>
          </a:p>
          <a:p>
            <a:r>
              <a:rPr lang="nl-NL" dirty="0"/>
              <a:t>Save </a:t>
            </a:r>
            <a:r>
              <a:rPr lang="nl-NL" dirty="0" err="1"/>
              <a:t>the</a:t>
            </a:r>
            <a:r>
              <a:rPr lang="nl-NL" dirty="0"/>
              <a:t> script</a:t>
            </a:r>
          </a:p>
          <a:p>
            <a:r>
              <a:rPr lang="nl-NL" dirty="0"/>
              <a:t>Run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whole</a:t>
            </a:r>
            <a:r>
              <a:rPr lang="nl-NL" dirty="0"/>
              <a:t> script.</a:t>
            </a:r>
          </a:p>
          <a:p>
            <a:endParaRPr lang="nl-NL" dirty="0"/>
          </a:p>
          <a:p>
            <a:r>
              <a:rPr lang="nl-NL" dirty="0"/>
              <a:t>Check </a:t>
            </a:r>
            <a:r>
              <a:rPr lang="nl-NL" dirty="0" err="1"/>
              <a:t>the</a:t>
            </a:r>
            <a:r>
              <a:rPr lang="nl-NL" dirty="0"/>
              <a:t> log file </a:t>
            </a:r>
            <a:r>
              <a:rPr lang="nl-NL" dirty="0" err="1"/>
              <a:t>before</a:t>
            </a:r>
            <a:r>
              <a:rPr lang="nl-NL" dirty="0"/>
              <a:t> QC 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D5241-078B-CAC7-0F37-562FE2ECCAE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ECA2720-7D44-E44C-9E27-BCFF559B9905}" type="datetime3">
              <a:rPr lang="fr-BE" smtClean="0"/>
              <a:pPr/>
              <a:t>11/12/2023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2B4F5-FD4D-DF0D-D86E-E432216738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>
                <a:solidFill>
                  <a:schemeClr val="tx1"/>
                </a:solidFill>
              </a:rPr>
              <a:t>LRI</a:t>
            </a:r>
            <a:r>
              <a:rPr lang="fr-FR" dirty="0"/>
              <a:t> – PRESENTATION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040154-0008-B36A-C02C-D04647DA3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286" y="3446084"/>
            <a:ext cx="8158319" cy="3337494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F4DD2A05-4B96-8C8D-2B8D-A47A4BD55EA0}"/>
              </a:ext>
            </a:extLst>
          </p:cNvPr>
          <p:cNvSpPr/>
          <p:nvPr/>
        </p:nvSpPr>
        <p:spPr>
          <a:xfrm>
            <a:off x="5055294" y="5486995"/>
            <a:ext cx="1304692" cy="4337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19546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3C317363-569D-45EE-8F3C-1CCDE3C64927}"/>
              </a:ext>
            </a:extLst>
          </p:cNvPr>
          <p:cNvSpPr txBox="1">
            <a:spLocks/>
          </p:cNvSpPr>
          <p:nvPr/>
        </p:nvSpPr>
        <p:spPr>
          <a:xfrm>
            <a:off x="4191000" y="2470176"/>
            <a:ext cx="7861300" cy="4616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fr-FR" sz="4400" dirty="0">
                <a:solidFill>
                  <a:srgbClr val="29295F"/>
                </a:solidFill>
              </a:rPr>
              <a:t>End of Hands-on session</a:t>
            </a:r>
          </a:p>
          <a:p>
            <a:pPr marL="0" indent="0">
              <a:buFont typeface="Arial"/>
              <a:buNone/>
            </a:pPr>
            <a:endParaRPr lang="fr-FR" sz="4400" dirty="0">
              <a:solidFill>
                <a:srgbClr val="29295F"/>
              </a:solidFill>
            </a:endParaRPr>
          </a:p>
          <a:p>
            <a:pPr marL="0" indent="0">
              <a:buFont typeface="Arial"/>
              <a:buNone/>
            </a:pPr>
            <a:r>
              <a:rPr lang="fr-FR" sz="4400" dirty="0" err="1">
                <a:solidFill>
                  <a:srgbClr val="29295F"/>
                </a:solidFill>
              </a:rPr>
              <a:t>We</a:t>
            </a:r>
            <a:r>
              <a:rPr lang="fr-FR" sz="4400" dirty="0">
                <a:solidFill>
                  <a:srgbClr val="29295F"/>
                </a:solidFill>
              </a:rPr>
              <a:t> </a:t>
            </a:r>
            <a:r>
              <a:rPr lang="fr-FR" sz="4400" dirty="0" err="1">
                <a:solidFill>
                  <a:srgbClr val="29295F"/>
                </a:solidFill>
              </a:rPr>
              <a:t>hope</a:t>
            </a:r>
            <a:r>
              <a:rPr lang="fr-FR" sz="4400" dirty="0">
                <a:solidFill>
                  <a:srgbClr val="29295F"/>
                </a:solidFill>
              </a:rPr>
              <a:t> </a:t>
            </a:r>
            <a:r>
              <a:rPr lang="fr-FR" sz="4400" dirty="0" err="1">
                <a:solidFill>
                  <a:srgbClr val="29295F"/>
                </a:solidFill>
              </a:rPr>
              <a:t>you</a:t>
            </a:r>
            <a:r>
              <a:rPr lang="fr-FR" sz="4400" dirty="0">
                <a:solidFill>
                  <a:srgbClr val="29295F"/>
                </a:solidFill>
              </a:rPr>
              <a:t> </a:t>
            </a:r>
            <a:r>
              <a:rPr lang="fr-FR" sz="4400" dirty="0" err="1">
                <a:solidFill>
                  <a:srgbClr val="29295F"/>
                </a:solidFill>
              </a:rPr>
              <a:t>learned</a:t>
            </a:r>
            <a:r>
              <a:rPr lang="fr-FR" sz="4400" dirty="0">
                <a:solidFill>
                  <a:srgbClr val="29295F"/>
                </a:solidFill>
              </a:rPr>
              <a:t> a lot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092FC5-654D-DD94-DB95-824D792380B3}"/>
              </a:ext>
            </a:extLst>
          </p:cNvPr>
          <p:cNvSpPr txBox="1"/>
          <p:nvPr/>
        </p:nvSpPr>
        <p:spPr>
          <a:xfrm>
            <a:off x="3098800" y="5450701"/>
            <a:ext cx="5537200" cy="121679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endParaRPr lang="nl-NL" sz="1000" dirty="0"/>
          </a:p>
        </p:txBody>
      </p:sp>
    </p:spTree>
    <p:extLst>
      <p:ext uri="{BB962C8B-B14F-4D97-AF65-F5344CB8AC3E}">
        <p14:creationId xmlns:p14="http://schemas.microsoft.com/office/powerpoint/2010/main" val="2747659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ECA2720-7D44-E44C-9E27-BCFF559B9905}" type="datetime3">
              <a:rPr lang="fr-BE" smtClean="0"/>
              <a:pPr/>
              <a:t>11/12/2023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>
                <a:solidFill>
                  <a:schemeClr val="tx1"/>
                </a:solidFill>
              </a:rPr>
              <a:t>LRI</a:t>
            </a:r>
            <a:r>
              <a:rPr lang="fr-FR" dirty="0"/>
              <a:t> – </a:t>
            </a:r>
            <a:r>
              <a:rPr lang="fr-FR" sz="800" dirty="0"/>
              <a:t>R-ODAF – </a:t>
            </a:r>
            <a:r>
              <a:rPr lang="fr-FR" sz="800" dirty="0" err="1"/>
              <a:t>Omics</a:t>
            </a:r>
            <a:r>
              <a:rPr lang="fr-FR" sz="800" dirty="0"/>
              <a:t> Data Analyses Framework for </a:t>
            </a:r>
            <a:r>
              <a:rPr lang="fr-FR" sz="800" dirty="0" err="1"/>
              <a:t>Regulatory</a:t>
            </a:r>
            <a:r>
              <a:rPr lang="fr-FR" sz="800" dirty="0"/>
              <a:t> Application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6033A3-CC97-4634-BC19-45ACD1D3D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/>
              <a:t>Publication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D17DA2-435E-4F54-8FA9-2B185A6C8EC3}"/>
              </a:ext>
            </a:extLst>
          </p:cNvPr>
          <p:cNvSpPr txBox="1"/>
          <p:nvPr/>
        </p:nvSpPr>
        <p:spPr>
          <a:xfrm>
            <a:off x="2240455" y="3501960"/>
            <a:ext cx="78549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The R-ODAF itself is available on GitHub here: </a:t>
            </a:r>
          </a:p>
          <a:p>
            <a:pPr lvl="1"/>
            <a:r>
              <a:rPr lang="en-US" sz="1600" b="1" dirty="0">
                <a:hlinkClick r:id="rId2"/>
              </a:rPr>
              <a:t>https://github.com/R-ODAF/Main</a:t>
            </a:r>
            <a:endParaRPr lang="en-US" sz="1600" b="1" dirty="0"/>
          </a:p>
          <a:p>
            <a:pPr lvl="1"/>
            <a:r>
              <a:rPr lang="en-US" sz="1600" b="1" dirty="0"/>
              <a:t>Include a Docker environment for RNA-Sequencing and the script for the DEGs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75CD55-DD19-4310-9834-253E9793F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32" y="76381"/>
            <a:ext cx="6926828" cy="31304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63506E-FC65-0811-C383-BA7D140AF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36" y="4817088"/>
            <a:ext cx="11147482" cy="175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03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A73DA-A7A3-9C9C-D2BE-8536F7EED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Environment </a:t>
            </a:r>
            <a:r>
              <a:rPr lang="nl-NL" dirty="0" err="1"/>
              <a:t>for</a:t>
            </a:r>
            <a:r>
              <a:rPr lang="nl-NL" dirty="0"/>
              <a:t> running </a:t>
            </a:r>
            <a:r>
              <a:rPr lang="nl-NL" dirty="0" err="1"/>
              <a:t>the</a:t>
            </a:r>
            <a:r>
              <a:rPr lang="nl-NL" dirty="0"/>
              <a:t> R-ODAF pipeline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02E9B0-B281-B1C6-6CE3-7D3244B025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NL" dirty="0"/>
              <a:t>The R-ODAF is made </a:t>
            </a:r>
          </a:p>
          <a:p>
            <a:pPr lvl="1"/>
            <a:r>
              <a:rPr lang="nl-NL" dirty="0"/>
              <a:t>For a </a:t>
            </a:r>
            <a:r>
              <a:rPr lang="nl-NL" dirty="0" err="1"/>
              <a:t>linux</a:t>
            </a:r>
            <a:r>
              <a:rPr lang="nl-NL" dirty="0"/>
              <a:t> environment</a:t>
            </a:r>
          </a:p>
          <a:p>
            <a:pPr lvl="1"/>
            <a:r>
              <a:rPr lang="nl-NL" dirty="0" err="1"/>
              <a:t>To</a:t>
            </a:r>
            <a:r>
              <a:rPr lang="nl-NL" dirty="0"/>
              <a:t> run on a </a:t>
            </a:r>
            <a:r>
              <a:rPr lang="nl-NL" dirty="0" err="1"/>
              <a:t>powerfull</a:t>
            </a:r>
            <a:r>
              <a:rPr lang="nl-NL" dirty="0"/>
              <a:t> computer or server environment</a:t>
            </a:r>
          </a:p>
          <a:p>
            <a:endParaRPr lang="nl-NL" dirty="0"/>
          </a:p>
          <a:p>
            <a:r>
              <a:rPr lang="nl-NL" dirty="0" err="1"/>
              <a:t>To</a:t>
            </a:r>
            <a:r>
              <a:rPr lang="nl-NL" dirty="0"/>
              <a:t> run </a:t>
            </a:r>
            <a:r>
              <a:rPr lang="nl-NL" dirty="0" err="1"/>
              <a:t>the</a:t>
            </a:r>
            <a:r>
              <a:rPr lang="nl-NL" dirty="0"/>
              <a:t> tutorial on a </a:t>
            </a:r>
            <a:r>
              <a:rPr lang="nl-NL" dirty="0" err="1"/>
              <a:t>normal</a:t>
            </a:r>
            <a:r>
              <a:rPr lang="nl-NL" dirty="0"/>
              <a:t> laptop:</a:t>
            </a:r>
          </a:p>
          <a:p>
            <a:pPr lvl="1"/>
            <a:r>
              <a:rPr lang="nl-NL" dirty="0"/>
              <a:t>We </a:t>
            </a:r>
            <a:r>
              <a:rPr lang="nl-NL" dirty="0" err="1"/>
              <a:t>supplied</a:t>
            </a:r>
            <a:r>
              <a:rPr lang="nl-NL" dirty="0"/>
              <a:t> a virtual </a:t>
            </a:r>
            <a:r>
              <a:rPr lang="nl-NL" dirty="0" err="1"/>
              <a:t>linux</a:t>
            </a:r>
            <a:r>
              <a:rPr lang="nl-NL" dirty="0"/>
              <a:t> machine</a:t>
            </a:r>
          </a:p>
          <a:p>
            <a:pPr lvl="1"/>
            <a:r>
              <a:rPr lang="nl-NL" dirty="0" err="1"/>
              <a:t>Shrunk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sample data</a:t>
            </a:r>
          </a:p>
          <a:p>
            <a:pPr lvl="1"/>
            <a:r>
              <a:rPr lang="nl-NL" dirty="0" err="1"/>
              <a:t>Use</a:t>
            </a:r>
            <a:r>
              <a:rPr lang="nl-NL" dirty="0"/>
              <a:t> a part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reference</a:t>
            </a:r>
            <a:r>
              <a:rPr lang="nl-NL" dirty="0"/>
              <a:t> </a:t>
            </a:r>
            <a:r>
              <a:rPr lang="nl-NL" dirty="0" err="1"/>
              <a:t>genome</a:t>
            </a:r>
            <a:r>
              <a:rPr lang="nl-NL" dirty="0"/>
              <a:t> (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Chr</a:t>
            </a:r>
            <a:r>
              <a:rPr lang="nl-NL" dirty="0"/>
              <a:t> 1) </a:t>
            </a:r>
          </a:p>
          <a:p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78E7C-1335-22FC-2E7B-E7E81449A7E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ECA2720-7D44-E44C-9E27-BCFF559B9905}" type="datetime3">
              <a:rPr lang="fr-BE" smtClean="0"/>
              <a:pPr/>
              <a:t>11/12/2023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90C7B-FDD5-1FAA-BA56-00FEFD51C4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>
                <a:solidFill>
                  <a:schemeClr val="tx1"/>
                </a:solidFill>
              </a:rPr>
              <a:t>LRI</a:t>
            </a:r>
            <a:r>
              <a:rPr lang="fr-FR"/>
              <a:t> – PRESENTATION TITLE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4113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7B504AF-D83D-85D0-B627-9BB0EC2D3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/>
              <a:t>Step 1: Open </a:t>
            </a:r>
            <a:r>
              <a:rPr lang="nl-NL" dirty="0" err="1"/>
              <a:t>the</a:t>
            </a:r>
            <a:r>
              <a:rPr lang="nl-NL" dirty="0"/>
              <a:t> virtual machine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FB79631-265C-AE6C-942B-FB4F2671D8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8C5F3-34C7-522A-CEB9-1D3C9BB0686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ECA2720-7D44-E44C-9E27-BCFF559B9905}" type="datetime3">
              <a:rPr lang="fr-BE" smtClean="0"/>
              <a:pPr/>
              <a:t>11/12/2023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E125D-FD31-621D-D943-6347C7FA2E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>
                <a:solidFill>
                  <a:schemeClr val="tx1"/>
                </a:solidFill>
              </a:rPr>
              <a:t>LRI</a:t>
            </a:r>
            <a:r>
              <a:rPr lang="fr-FR"/>
              <a:t> – PRESENTATION TITLE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4762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635A0-708A-0F44-7C48-744813905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Correct </a:t>
            </a:r>
            <a:r>
              <a:rPr lang="nl-NL" dirty="0" err="1"/>
              <a:t>installed</a:t>
            </a:r>
            <a:r>
              <a:rPr lang="nl-NL" dirty="0"/>
              <a:t> VM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F84CF-B9FF-50AB-E265-506A6EAFA5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40DDA-8F9C-8697-FEE1-4194D85F222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ECA2720-7D44-E44C-9E27-BCFF559B9905}" type="datetime3">
              <a:rPr lang="fr-BE" smtClean="0"/>
              <a:pPr/>
              <a:t>11/12/2023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57260-8C87-4750-C09E-5BFE4BD439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>
                <a:solidFill>
                  <a:schemeClr val="tx1"/>
                </a:solidFill>
              </a:rPr>
              <a:t>LRI</a:t>
            </a:r>
            <a:r>
              <a:rPr lang="fr-FR"/>
              <a:t> – PRESENTATION TITLE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2FCB6E-6962-83C8-99E1-7F183171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581" y="1752601"/>
            <a:ext cx="9498419" cy="51054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E54B135-C734-F762-C87C-90F60E73FD54}"/>
              </a:ext>
            </a:extLst>
          </p:cNvPr>
          <p:cNvSpPr/>
          <p:nvPr/>
        </p:nvSpPr>
        <p:spPr>
          <a:xfrm>
            <a:off x="4212772" y="2603404"/>
            <a:ext cx="696685" cy="66398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7315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8B099-AC6A-4001-2600-6840C1C1E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Virtual Machine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CC6398-009D-64B5-CCC7-0F47BAE8C4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Password = 12345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D7BD1-63CB-7148-2292-ECB8650E3122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ECA2720-7D44-E44C-9E27-BCFF559B9905}" type="datetime3">
              <a:rPr lang="fr-BE" smtClean="0"/>
              <a:pPr/>
              <a:t>11/12/2023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C0355-4E45-DD1B-B3A7-1CDE44CE6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>
                <a:solidFill>
                  <a:schemeClr val="tx1"/>
                </a:solidFill>
              </a:rPr>
              <a:t>LRI</a:t>
            </a:r>
            <a:r>
              <a:rPr lang="fr-FR" dirty="0"/>
              <a:t> – PRESENTATION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696683-A3F6-570F-3B0E-2302B2D12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02" y="2506441"/>
            <a:ext cx="3477110" cy="2686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453317-F7CA-21C9-1FAB-02D692D89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668" y="0"/>
            <a:ext cx="8079287" cy="68580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BAF3BFA-6122-1FE3-BC3B-ED12F5C22A51}"/>
              </a:ext>
            </a:extLst>
          </p:cNvPr>
          <p:cNvSpPr/>
          <p:nvPr/>
        </p:nvSpPr>
        <p:spPr>
          <a:xfrm rot="2014910">
            <a:off x="9904408" y="4769790"/>
            <a:ext cx="1304692" cy="9655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6859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1C08B-3F6D-83EB-4851-B93841E36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Tutorial </a:t>
            </a:r>
            <a:r>
              <a:rPr lang="nl-NL" dirty="0" err="1"/>
              <a:t>materials</a:t>
            </a:r>
            <a:endParaRPr lang="nl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A5EDB1-6560-AA74-5999-C3E33BB76B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/>
              <a:t>Location</a:t>
            </a:r>
            <a:r>
              <a:rPr lang="nl-NL" dirty="0"/>
              <a:t>:</a:t>
            </a:r>
          </a:p>
          <a:p>
            <a:pPr marL="0" indent="0">
              <a:buNone/>
            </a:pPr>
            <a:r>
              <a:rPr lang="nl-NL" dirty="0"/>
              <a:t>- Downloads/</a:t>
            </a:r>
          </a:p>
          <a:p>
            <a:pPr marL="0" indent="0">
              <a:buNone/>
            </a:pPr>
            <a:r>
              <a:rPr lang="nl-NL" dirty="0"/>
              <a:t>- R-ODAFtutorial_Chr1/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94AEB-4FD7-1721-BE16-A5033007CD1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ECA2720-7D44-E44C-9E27-BCFF559B9905}" type="datetime3">
              <a:rPr lang="fr-BE" smtClean="0"/>
              <a:pPr/>
              <a:t>11/12/2023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A3E12-4F4B-F5C7-A63A-6657559C1A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>
                <a:solidFill>
                  <a:schemeClr val="tx1"/>
                </a:solidFill>
              </a:rPr>
              <a:t>LRI</a:t>
            </a:r>
            <a:r>
              <a:rPr lang="fr-FR"/>
              <a:t> – PRESENTATION TITLE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D61288-272E-70D7-A8C3-80F1BE4AD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777" y="0"/>
            <a:ext cx="8087710" cy="685800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F383465-453C-1DA0-106B-2F11BA9B5181}"/>
              </a:ext>
            </a:extLst>
          </p:cNvPr>
          <p:cNvSpPr/>
          <p:nvPr/>
        </p:nvSpPr>
        <p:spPr>
          <a:xfrm rot="10800000">
            <a:off x="7577257" y="2526306"/>
            <a:ext cx="1304692" cy="4337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47097873"/>
      </p:ext>
    </p:extLst>
  </p:cSld>
  <p:clrMapOvr>
    <a:masterClrMapping/>
  </p:clrMapOvr>
</p:sld>
</file>

<file path=ppt/theme/theme1.xml><?xml version="1.0" encoding="utf-8"?>
<a:theme xmlns:a="http://schemas.openxmlformats.org/drawingml/2006/main" name="LRI Theme">
  <a:themeElements>
    <a:clrScheme name="Cefic">
      <a:dk1>
        <a:srgbClr val="000000"/>
      </a:dk1>
      <a:lt1>
        <a:srgbClr val="FFFFFF"/>
      </a:lt1>
      <a:dk2>
        <a:srgbClr val="29295F"/>
      </a:dk2>
      <a:lt2>
        <a:srgbClr val="F4F3F2"/>
      </a:lt2>
      <a:accent1>
        <a:srgbClr val="2FB3E8"/>
      </a:accent1>
      <a:accent2>
        <a:srgbClr val="ED7D31"/>
      </a:accent2>
      <a:accent3>
        <a:srgbClr val="027834"/>
      </a:accent3>
      <a:accent4>
        <a:srgbClr val="9F8958"/>
      </a:accent4>
      <a:accent5>
        <a:srgbClr val="0081AC"/>
      </a:accent5>
      <a:accent6>
        <a:srgbClr val="70AD47"/>
      </a:accent6>
      <a:hlink>
        <a:srgbClr val="2FB3E8"/>
      </a:hlink>
      <a:folHlink>
        <a:srgbClr val="ED7D31"/>
      </a:folHlink>
    </a:clrScheme>
    <a:fontScheme name="Bureau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3600" b="1" i="0" dirty="0" smtClean="0">
            <a:solidFill>
              <a:srgbClr val="282A5E"/>
            </a:solidFill>
            <a:latin typeface="Gill Sans SemiBold" charset="0"/>
            <a:ea typeface="Gill Sans SemiBold" charset="0"/>
            <a:cs typeface="Gill Sans SemiBold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_pages">
  <a:themeElements>
    <a:clrScheme name="Cefic">
      <a:dk1>
        <a:srgbClr val="000000"/>
      </a:dk1>
      <a:lt1>
        <a:srgbClr val="FFFFFF"/>
      </a:lt1>
      <a:dk2>
        <a:srgbClr val="29295F"/>
      </a:dk2>
      <a:lt2>
        <a:srgbClr val="F4F3F2"/>
      </a:lt2>
      <a:accent1>
        <a:srgbClr val="2FB3E8"/>
      </a:accent1>
      <a:accent2>
        <a:srgbClr val="ED7D31"/>
      </a:accent2>
      <a:accent3>
        <a:srgbClr val="027834"/>
      </a:accent3>
      <a:accent4>
        <a:srgbClr val="9F8958"/>
      </a:accent4>
      <a:accent5>
        <a:srgbClr val="0081AC"/>
      </a:accent5>
      <a:accent6>
        <a:srgbClr val="70AD47"/>
      </a:accent6>
      <a:hlink>
        <a:srgbClr val="2FB3E8"/>
      </a:hlink>
      <a:folHlink>
        <a:srgbClr val="ED7D31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b">
        <a:normAutofit/>
      </a:bodyPr>
      <a:lstStyle>
        <a:defPPr>
          <a:defRPr sz="1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4535</TotalTime>
  <Words>1009</Words>
  <Application>Microsoft Office PowerPoint</Application>
  <PresentationFormat>Widescreen</PresentationFormat>
  <Paragraphs>224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Arial</vt:lpstr>
      <vt:lpstr>Calibri</vt:lpstr>
      <vt:lpstr>Gill Sans</vt:lpstr>
      <vt:lpstr>Gill Sans Light</vt:lpstr>
      <vt:lpstr>Gill Sans SemiBold</vt:lpstr>
      <vt:lpstr>Montserrat</vt:lpstr>
      <vt:lpstr>Verdana</vt:lpstr>
      <vt:lpstr>Wingdings</vt:lpstr>
      <vt:lpstr>LRI Theme</vt:lpstr>
      <vt:lpstr>Content_pages</vt:lpstr>
      <vt:lpstr>PowerPoint Presentation</vt:lpstr>
      <vt:lpstr>RNA-Sequencing</vt:lpstr>
      <vt:lpstr>R-ODAF RNA-Seq</vt:lpstr>
      <vt:lpstr>Publication</vt:lpstr>
      <vt:lpstr>Environment for running the R-ODAF pipeline</vt:lpstr>
      <vt:lpstr>Step 1: Open the virtual machine</vt:lpstr>
      <vt:lpstr>Correct installed VM </vt:lpstr>
      <vt:lpstr>The Virtual Machine</vt:lpstr>
      <vt:lpstr>Tutorial materials</vt:lpstr>
      <vt:lpstr>Step 2: Prepare the R-ODAF script</vt:lpstr>
      <vt:lpstr>R-ODAF script</vt:lpstr>
      <vt:lpstr>R-ODAF_BaseScript_Github.sh</vt:lpstr>
      <vt:lpstr>Adapting the script to your input</vt:lpstr>
      <vt:lpstr>Adapting the script to your input</vt:lpstr>
      <vt:lpstr>PowerPoint Presentation</vt:lpstr>
      <vt:lpstr>PowerPoint Presentation</vt:lpstr>
      <vt:lpstr>Step 3: Run lines by copy pasting</vt:lpstr>
      <vt:lpstr>Open a terminal</vt:lpstr>
      <vt:lpstr>Navigating</vt:lpstr>
      <vt:lpstr>Copy-paste lines</vt:lpstr>
      <vt:lpstr>Check if it worked</vt:lpstr>
      <vt:lpstr>PowerPoint Presentation</vt:lpstr>
      <vt:lpstr>PowerPoint Presentation</vt:lpstr>
      <vt:lpstr>What did we do?</vt:lpstr>
      <vt:lpstr>Trimming of reads</vt:lpstr>
      <vt:lpstr>Step 4: Aligning reads to the reference genome  Step5: Quantifying these reads </vt:lpstr>
      <vt:lpstr>Mapping reads to the genome (STAR)</vt:lpstr>
      <vt:lpstr>Quantifying reads (RSEM)</vt:lpstr>
      <vt:lpstr>PowerPoint Presentation</vt:lpstr>
      <vt:lpstr>Step 6: Quality control  &amp; excluding samples</vt:lpstr>
      <vt:lpstr>MultiQC</vt:lpstr>
      <vt:lpstr>PowerPoint Presentation</vt:lpstr>
      <vt:lpstr>PowerPoint Presentation</vt:lpstr>
      <vt:lpstr>Running the wole script at once</vt:lpstr>
      <vt:lpstr>Running the wole script at once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de Microsoft Office</dc:creator>
  <cp:lastModifiedBy>Verheijen, Marcha (TGX)</cp:lastModifiedBy>
  <cp:revision>106</cp:revision>
  <dcterms:created xsi:type="dcterms:W3CDTF">2017-10-18T08:11:05Z</dcterms:created>
  <dcterms:modified xsi:type="dcterms:W3CDTF">2023-12-11T11:16:31Z</dcterms:modified>
</cp:coreProperties>
</file>